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9" r:id="rId2"/>
    <p:sldId id="258" r:id="rId3"/>
    <p:sldId id="266" r:id="rId4"/>
    <p:sldId id="260" r:id="rId5"/>
    <p:sldId id="261" r:id="rId6"/>
    <p:sldId id="295" r:id="rId7"/>
    <p:sldId id="262" r:id="rId8"/>
    <p:sldId id="263" r:id="rId9"/>
    <p:sldId id="264" r:id="rId10"/>
    <p:sldId id="265" r:id="rId11"/>
    <p:sldId id="267" r:id="rId12"/>
    <p:sldId id="269" r:id="rId13"/>
    <p:sldId id="268" r:id="rId14"/>
    <p:sldId id="271" r:id="rId15"/>
    <p:sldId id="272" r:id="rId16"/>
    <p:sldId id="273" r:id="rId17"/>
    <p:sldId id="275" r:id="rId18"/>
    <p:sldId id="276" r:id="rId19"/>
    <p:sldId id="274" r:id="rId20"/>
    <p:sldId id="278" r:id="rId21"/>
    <p:sldId id="277" r:id="rId22"/>
    <p:sldId id="279" r:id="rId23"/>
    <p:sldId id="280" r:id="rId24"/>
    <p:sldId id="283" r:id="rId25"/>
    <p:sldId id="270" r:id="rId26"/>
    <p:sldId id="282" r:id="rId27"/>
    <p:sldId id="281" r:id="rId28"/>
    <p:sldId id="284" r:id="rId29"/>
    <p:sldId id="292" r:id="rId30"/>
    <p:sldId id="293" r:id="rId31"/>
    <p:sldId id="286" r:id="rId32"/>
    <p:sldId id="287" r:id="rId33"/>
    <p:sldId id="288" r:id="rId34"/>
    <p:sldId id="290" r:id="rId35"/>
    <p:sldId id="294" r:id="rId36"/>
    <p:sldId id="28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ey Mohn" initials="JM" lastIdx="1" clrIdx="0">
    <p:extLst>
      <p:ext uri="{19B8F6BF-5375-455C-9EA6-DF929625EA0E}">
        <p15:presenceInfo xmlns:p15="http://schemas.microsoft.com/office/powerpoint/2012/main" userId="ad9bfc176052585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A20905-3954-474B-A606-562BCA026DC1}"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DC13AB6D-DEA2-4CBB-AC69-1EF1A6AD1512}">
      <dgm:prSet/>
      <dgm:spPr/>
      <dgm:t>
        <a:bodyPr/>
        <a:lstStyle/>
        <a:p>
          <a:pPr algn="ctr">
            <a:defRPr cap="all"/>
          </a:pPr>
          <a:r>
            <a:rPr lang="en-US" b="1" dirty="0"/>
            <a:t>A little history to set things into perspective</a:t>
          </a:r>
        </a:p>
      </dgm:t>
    </dgm:pt>
    <dgm:pt modelId="{2C752582-D9FF-4E04-A92F-827DB4BB5C48}" type="parTrans" cxnId="{4B888393-351D-4489-90C9-5A68061AB236}">
      <dgm:prSet/>
      <dgm:spPr/>
      <dgm:t>
        <a:bodyPr/>
        <a:lstStyle/>
        <a:p>
          <a:endParaRPr lang="en-US"/>
        </a:p>
      </dgm:t>
    </dgm:pt>
    <dgm:pt modelId="{9C64CC83-643C-4E12-8F97-BC19DC031190}" type="sibTrans" cxnId="{4B888393-351D-4489-90C9-5A68061AB236}">
      <dgm:prSet phldrT="01" phldr="0"/>
      <dgm:spPr/>
      <dgm:t>
        <a:bodyPr/>
        <a:lstStyle/>
        <a:p>
          <a:r>
            <a:rPr lang="en-US" dirty="0"/>
            <a:t>01</a:t>
          </a:r>
        </a:p>
      </dgm:t>
    </dgm:pt>
    <dgm:pt modelId="{53742231-981F-480A-940F-203EC2F7423F}">
      <dgm:prSet/>
      <dgm:spPr/>
      <dgm:t>
        <a:bodyPr/>
        <a:lstStyle/>
        <a:p>
          <a:pPr algn="ctr">
            <a:defRPr cap="all"/>
          </a:pPr>
          <a:r>
            <a:rPr lang="en-US" b="1" dirty="0"/>
            <a:t>The three Russian Revolutions:</a:t>
          </a:r>
        </a:p>
        <a:p>
          <a:pPr algn="ctr">
            <a:defRPr cap="all"/>
          </a:pPr>
          <a:r>
            <a:rPr lang="en-US" b="1" dirty="0"/>
            <a:t>1905 and the two from 1917 to 1921</a:t>
          </a:r>
        </a:p>
      </dgm:t>
    </dgm:pt>
    <dgm:pt modelId="{2FC75195-FBA1-43DE-85DD-40B4B3A2F1F3}" type="parTrans" cxnId="{F226B1C2-5D99-403A-8240-EAD6BD4D8534}">
      <dgm:prSet/>
      <dgm:spPr/>
      <dgm:t>
        <a:bodyPr/>
        <a:lstStyle/>
        <a:p>
          <a:endParaRPr lang="en-US"/>
        </a:p>
      </dgm:t>
    </dgm:pt>
    <dgm:pt modelId="{EF449C32-A7AE-4099-9E9B-9E2F736A89CE}" type="sibTrans" cxnId="{F226B1C2-5D99-403A-8240-EAD6BD4D8534}">
      <dgm:prSet phldrT="02" phldr="0"/>
      <dgm:spPr/>
      <dgm:t>
        <a:bodyPr/>
        <a:lstStyle/>
        <a:p>
          <a:r>
            <a:rPr lang="en-US" dirty="0"/>
            <a:t>02</a:t>
          </a:r>
        </a:p>
      </dgm:t>
    </dgm:pt>
    <dgm:pt modelId="{9EF41CC5-EF3B-4A6D-8229-3F1333EADFB3}">
      <dgm:prSet/>
      <dgm:spPr/>
      <dgm:t>
        <a:bodyPr/>
        <a:lstStyle/>
        <a:p>
          <a:pPr algn="ctr">
            <a:defRPr cap="all"/>
          </a:pPr>
          <a:r>
            <a:rPr lang="en-US" b="1" dirty="0"/>
            <a:t>The legacy:  </a:t>
          </a:r>
        </a:p>
        <a:p>
          <a:pPr algn="ctr">
            <a:defRPr cap="all"/>
          </a:pPr>
          <a:r>
            <a:rPr lang="en-US" b="1" dirty="0"/>
            <a:t>The spread of communism and Russia today</a:t>
          </a:r>
        </a:p>
      </dgm:t>
    </dgm:pt>
    <dgm:pt modelId="{DAEF1C7D-B0C5-46FA-BED3-8A54E918D3E0}" type="parTrans" cxnId="{E476EEBC-7C9F-4E07-BD58-1044B9769B64}">
      <dgm:prSet/>
      <dgm:spPr/>
      <dgm:t>
        <a:bodyPr/>
        <a:lstStyle/>
        <a:p>
          <a:endParaRPr lang="en-US"/>
        </a:p>
      </dgm:t>
    </dgm:pt>
    <dgm:pt modelId="{98E6DD7C-B953-4119-9F64-9914E467ECBF}" type="sibTrans" cxnId="{E476EEBC-7C9F-4E07-BD58-1044B9769B64}">
      <dgm:prSet phldrT="03" phldr="0"/>
      <dgm:spPr/>
      <dgm:t>
        <a:bodyPr/>
        <a:lstStyle/>
        <a:p>
          <a:r>
            <a:rPr lang="en-US" dirty="0"/>
            <a:t>03</a:t>
          </a:r>
        </a:p>
      </dgm:t>
    </dgm:pt>
    <dgm:pt modelId="{579698BD-D232-4926-8D7B-29A69B90858B}" type="pres">
      <dgm:prSet presAssocID="{8AA20905-3954-474B-A606-562BCA026DC1}" presName="Name0" presStyleCnt="0">
        <dgm:presLayoutVars>
          <dgm:animLvl val="lvl"/>
          <dgm:resizeHandles val="exact"/>
        </dgm:presLayoutVars>
      </dgm:prSet>
      <dgm:spPr/>
    </dgm:pt>
    <dgm:pt modelId="{3DD5B223-886E-4FC7-BDA1-ECA869A474EC}" type="pres">
      <dgm:prSet presAssocID="{DC13AB6D-DEA2-4CBB-AC69-1EF1A6AD1512}" presName="compositeNode" presStyleCnt="0">
        <dgm:presLayoutVars>
          <dgm:bulletEnabled val="1"/>
        </dgm:presLayoutVars>
      </dgm:prSet>
      <dgm:spPr/>
    </dgm:pt>
    <dgm:pt modelId="{DA3A6BD4-857F-4C66-97FA-B1E1C180A950}" type="pres">
      <dgm:prSet presAssocID="{DC13AB6D-DEA2-4CBB-AC69-1EF1A6AD1512}" presName="bgRect" presStyleLbl="alignNode1" presStyleIdx="0" presStyleCnt="3"/>
      <dgm:spPr/>
    </dgm:pt>
    <dgm:pt modelId="{BBA91679-4684-4A04-8AEB-03038C78A75C}" type="pres">
      <dgm:prSet presAssocID="{9C64CC83-643C-4E12-8F97-BC19DC031190}" presName="sibTransNodeRect" presStyleLbl="alignNode1" presStyleIdx="0" presStyleCnt="3">
        <dgm:presLayoutVars>
          <dgm:chMax val="0"/>
          <dgm:bulletEnabled val="1"/>
        </dgm:presLayoutVars>
      </dgm:prSet>
      <dgm:spPr/>
    </dgm:pt>
    <dgm:pt modelId="{5F398AEE-BC0F-4F30-99FA-92D67A176C2D}" type="pres">
      <dgm:prSet presAssocID="{DC13AB6D-DEA2-4CBB-AC69-1EF1A6AD1512}" presName="nodeRect" presStyleLbl="alignNode1" presStyleIdx="0" presStyleCnt="3">
        <dgm:presLayoutVars>
          <dgm:bulletEnabled val="1"/>
        </dgm:presLayoutVars>
      </dgm:prSet>
      <dgm:spPr/>
    </dgm:pt>
    <dgm:pt modelId="{3C27A223-AC17-40BD-B7C5-0447661C2934}" type="pres">
      <dgm:prSet presAssocID="{9C64CC83-643C-4E12-8F97-BC19DC031190}" presName="sibTrans" presStyleCnt="0"/>
      <dgm:spPr/>
    </dgm:pt>
    <dgm:pt modelId="{0864151C-845B-4A50-9755-7EE613694D81}" type="pres">
      <dgm:prSet presAssocID="{53742231-981F-480A-940F-203EC2F7423F}" presName="compositeNode" presStyleCnt="0">
        <dgm:presLayoutVars>
          <dgm:bulletEnabled val="1"/>
        </dgm:presLayoutVars>
      </dgm:prSet>
      <dgm:spPr/>
    </dgm:pt>
    <dgm:pt modelId="{00AE7F27-0E5D-4AFB-ACD6-B5A19E79EA42}" type="pres">
      <dgm:prSet presAssocID="{53742231-981F-480A-940F-203EC2F7423F}" presName="bgRect" presStyleLbl="alignNode1" presStyleIdx="1" presStyleCnt="3"/>
      <dgm:spPr/>
    </dgm:pt>
    <dgm:pt modelId="{975C752B-C37A-4BA6-A3AE-2202A141404A}" type="pres">
      <dgm:prSet presAssocID="{EF449C32-A7AE-4099-9E9B-9E2F736A89CE}" presName="sibTransNodeRect" presStyleLbl="alignNode1" presStyleIdx="1" presStyleCnt="3">
        <dgm:presLayoutVars>
          <dgm:chMax val="0"/>
          <dgm:bulletEnabled val="1"/>
        </dgm:presLayoutVars>
      </dgm:prSet>
      <dgm:spPr/>
    </dgm:pt>
    <dgm:pt modelId="{C5BDCA19-B754-421E-A6CC-628F80FC74CB}" type="pres">
      <dgm:prSet presAssocID="{53742231-981F-480A-940F-203EC2F7423F}" presName="nodeRect" presStyleLbl="alignNode1" presStyleIdx="1" presStyleCnt="3">
        <dgm:presLayoutVars>
          <dgm:bulletEnabled val="1"/>
        </dgm:presLayoutVars>
      </dgm:prSet>
      <dgm:spPr/>
    </dgm:pt>
    <dgm:pt modelId="{3E36C1DA-E751-469B-91D5-B7ADF3790DAB}" type="pres">
      <dgm:prSet presAssocID="{EF449C32-A7AE-4099-9E9B-9E2F736A89CE}" presName="sibTrans" presStyleCnt="0"/>
      <dgm:spPr/>
    </dgm:pt>
    <dgm:pt modelId="{19974A3A-09A4-40DE-BB0F-D9AED1ACB06E}" type="pres">
      <dgm:prSet presAssocID="{9EF41CC5-EF3B-4A6D-8229-3F1333EADFB3}" presName="compositeNode" presStyleCnt="0">
        <dgm:presLayoutVars>
          <dgm:bulletEnabled val="1"/>
        </dgm:presLayoutVars>
      </dgm:prSet>
      <dgm:spPr/>
    </dgm:pt>
    <dgm:pt modelId="{CAD62F17-E99D-4FEF-B376-961CA4CB20EB}" type="pres">
      <dgm:prSet presAssocID="{9EF41CC5-EF3B-4A6D-8229-3F1333EADFB3}" presName="bgRect" presStyleLbl="alignNode1" presStyleIdx="2" presStyleCnt="3" custLinFactNeighborX="9"/>
      <dgm:spPr/>
    </dgm:pt>
    <dgm:pt modelId="{E20811D6-E5D4-4C9E-AABF-9E0E1902CA2C}" type="pres">
      <dgm:prSet presAssocID="{98E6DD7C-B953-4119-9F64-9914E467ECBF}" presName="sibTransNodeRect" presStyleLbl="alignNode1" presStyleIdx="2" presStyleCnt="3">
        <dgm:presLayoutVars>
          <dgm:chMax val="0"/>
          <dgm:bulletEnabled val="1"/>
        </dgm:presLayoutVars>
      </dgm:prSet>
      <dgm:spPr/>
    </dgm:pt>
    <dgm:pt modelId="{67D48337-9200-42EF-A956-8FC92E9B78D2}" type="pres">
      <dgm:prSet presAssocID="{9EF41CC5-EF3B-4A6D-8229-3F1333EADFB3}" presName="nodeRect" presStyleLbl="alignNode1" presStyleIdx="2" presStyleCnt="3">
        <dgm:presLayoutVars>
          <dgm:bulletEnabled val="1"/>
        </dgm:presLayoutVars>
      </dgm:prSet>
      <dgm:spPr/>
    </dgm:pt>
  </dgm:ptLst>
  <dgm:cxnLst>
    <dgm:cxn modelId="{43B61840-F115-4174-96B9-DA0C0E83489E}" type="presOf" srcId="{9EF41CC5-EF3B-4A6D-8229-3F1333EADFB3}" destId="{CAD62F17-E99D-4FEF-B376-961CA4CB20EB}" srcOrd="0" destOrd="0" presId="urn:microsoft.com/office/officeart/2016/7/layout/LinearBlockProcessNumbered"/>
    <dgm:cxn modelId="{0439566F-A180-439C-8FAE-14E400EF2DCF}" type="presOf" srcId="{8AA20905-3954-474B-A606-562BCA026DC1}" destId="{579698BD-D232-4926-8D7B-29A69B90858B}" srcOrd="0" destOrd="0" presId="urn:microsoft.com/office/officeart/2016/7/layout/LinearBlockProcessNumbered"/>
    <dgm:cxn modelId="{29280853-1A86-48A7-BA30-A3847B3BBF6D}" type="presOf" srcId="{98E6DD7C-B953-4119-9F64-9914E467ECBF}" destId="{E20811D6-E5D4-4C9E-AABF-9E0E1902CA2C}" srcOrd="0" destOrd="0" presId="urn:microsoft.com/office/officeart/2016/7/layout/LinearBlockProcessNumbered"/>
    <dgm:cxn modelId="{F6B1598F-1951-460F-BB68-54B32A798437}" type="presOf" srcId="{DC13AB6D-DEA2-4CBB-AC69-1EF1A6AD1512}" destId="{5F398AEE-BC0F-4F30-99FA-92D67A176C2D}" srcOrd="1" destOrd="0" presId="urn:microsoft.com/office/officeart/2016/7/layout/LinearBlockProcessNumbered"/>
    <dgm:cxn modelId="{4B888393-351D-4489-90C9-5A68061AB236}" srcId="{8AA20905-3954-474B-A606-562BCA026DC1}" destId="{DC13AB6D-DEA2-4CBB-AC69-1EF1A6AD1512}" srcOrd="0" destOrd="0" parTransId="{2C752582-D9FF-4E04-A92F-827DB4BB5C48}" sibTransId="{9C64CC83-643C-4E12-8F97-BC19DC031190}"/>
    <dgm:cxn modelId="{BA068B95-2DA2-453B-8162-90B6AB26C20F}" type="presOf" srcId="{DC13AB6D-DEA2-4CBB-AC69-1EF1A6AD1512}" destId="{DA3A6BD4-857F-4C66-97FA-B1E1C180A950}" srcOrd="0" destOrd="0" presId="urn:microsoft.com/office/officeart/2016/7/layout/LinearBlockProcessNumbered"/>
    <dgm:cxn modelId="{07D44DA2-D4CF-4582-A029-20843D5E0F23}" type="presOf" srcId="{53742231-981F-480A-940F-203EC2F7423F}" destId="{C5BDCA19-B754-421E-A6CC-628F80FC74CB}" srcOrd="1" destOrd="0" presId="urn:microsoft.com/office/officeart/2016/7/layout/LinearBlockProcessNumbered"/>
    <dgm:cxn modelId="{E476EEBC-7C9F-4E07-BD58-1044B9769B64}" srcId="{8AA20905-3954-474B-A606-562BCA026DC1}" destId="{9EF41CC5-EF3B-4A6D-8229-3F1333EADFB3}" srcOrd="2" destOrd="0" parTransId="{DAEF1C7D-B0C5-46FA-BED3-8A54E918D3E0}" sibTransId="{98E6DD7C-B953-4119-9F64-9914E467ECBF}"/>
    <dgm:cxn modelId="{FDD130C2-CD74-4EFB-A226-A939177EE674}" type="presOf" srcId="{53742231-981F-480A-940F-203EC2F7423F}" destId="{00AE7F27-0E5D-4AFB-ACD6-B5A19E79EA42}" srcOrd="0" destOrd="0" presId="urn:microsoft.com/office/officeart/2016/7/layout/LinearBlockProcessNumbered"/>
    <dgm:cxn modelId="{F226B1C2-5D99-403A-8240-EAD6BD4D8534}" srcId="{8AA20905-3954-474B-A606-562BCA026DC1}" destId="{53742231-981F-480A-940F-203EC2F7423F}" srcOrd="1" destOrd="0" parTransId="{2FC75195-FBA1-43DE-85DD-40B4B3A2F1F3}" sibTransId="{EF449C32-A7AE-4099-9E9B-9E2F736A89CE}"/>
    <dgm:cxn modelId="{714928C7-F07E-48C4-BE9E-4842896AB09C}" type="presOf" srcId="{9C64CC83-643C-4E12-8F97-BC19DC031190}" destId="{BBA91679-4684-4A04-8AEB-03038C78A75C}" srcOrd="0" destOrd="0" presId="urn:microsoft.com/office/officeart/2016/7/layout/LinearBlockProcessNumbered"/>
    <dgm:cxn modelId="{7D7B6CF4-1A1D-4E61-B5FE-C95185EF2648}" type="presOf" srcId="{9EF41CC5-EF3B-4A6D-8229-3F1333EADFB3}" destId="{67D48337-9200-42EF-A956-8FC92E9B78D2}" srcOrd="1" destOrd="0" presId="urn:microsoft.com/office/officeart/2016/7/layout/LinearBlockProcessNumbered"/>
    <dgm:cxn modelId="{B9FDDAF6-ABE3-43D5-A54F-4A0002D3FD47}" type="presOf" srcId="{EF449C32-A7AE-4099-9E9B-9E2F736A89CE}" destId="{975C752B-C37A-4BA6-A3AE-2202A141404A}" srcOrd="0" destOrd="0" presId="urn:microsoft.com/office/officeart/2016/7/layout/LinearBlockProcessNumbered"/>
    <dgm:cxn modelId="{6A5BED3A-71F8-4A71-9E51-1F50D58497B5}" type="presParOf" srcId="{579698BD-D232-4926-8D7B-29A69B90858B}" destId="{3DD5B223-886E-4FC7-BDA1-ECA869A474EC}" srcOrd="0" destOrd="0" presId="urn:microsoft.com/office/officeart/2016/7/layout/LinearBlockProcessNumbered"/>
    <dgm:cxn modelId="{50ED9B3F-B939-4662-8866-7D833C2E0794}" type="presParOf" srcId="{3DD5B223-886E-4FC7-BDA1-ECA869A474EC}" destId="{DA3A6BD4-857F-4C66-97FA-B1E1C180A950}" srcOrd="0" destOrd="0" presId="urn:microsoft.com/office/officeart/2016/7/layout/LinearBlockProcessNumbered"/>
    <dgm:cxn modelId="{0D013F25-1B82-4F7B-AEF4-E93C2E95B0C3}" type="presParOf" srcId="{3DD5B223-886E-4FC7-BDA1-ECA869A474EC}" destId="{BBA91679-4684-4A04-8AEB-03038C78A75C}" srcOrd="1" destOrd="0" presId="urn:microsoft.com/office/officeart/2016/7/layout/LinearBlockProcessNumbered"/>
    <dgm:cxn modelId="{1E713196-E09A-42B0-BC2D-5294D0D9C36F}" type="presParOf" srcId="{3DD5B223-886E-4FC7-BDA1-ECA869A474EC}" destId="{5F398AEE-BC0F-4F30-99FA-92D67A176C2D}" srcOrd="2" destOrd="0" presId="urn:microsoft.com/office/officeart/2016/7/layout/LinearBlockProcessNumbered"/>
    <dgm:cxn modelId="{F8935481-B234-48A2-8E9B-6F423817537E}" type="presParOf" srcId="{579698BD-D232-4926-8D7B-29A69B90858B}" destId="{3C27A223-AC17-40BD-B7C5-0447661C2934}" srcOrd="1" destOrd="0" presId="urn:microsoft.com/office/officeart/2016/7/layout/LinearBlockProcessNumbered"/>
    <dgm:cxn modelId="{2A71550B-14EE-4B95-A40C-E132F64E84DB}" type="presParOf" srcId="{579698BD-D232-4926-8D7B-29A69B90858B}" destId="{0864151C-845B-4A50-9755-7EE613694D81}" srcOrd="2" destOrd="0" presId="urn:microsoft.com/office/officeart/2016/7/layout/LinearBlockProcessNumbered"/>
    <dgm:cxn modelId="{819F34FD-11F2-459D-B90D-FA1539737ADA}" type="presParOf" srcId="{0864151C-845B-4A50-9755-7EE613694D81}" destId="{00AE7F27-0E5D-4AFB-ACD6-B5A19E79EA42}" srcOrd="0" destOrd="0" presId="urn:microsoft.com/office/officeart/2016/7/layout/LinearBlockProcessNumbered"/>
    <dgm:cxn modelId="{FAA4A22E-63A9-40D7-AF37-15573F3C350A}" type="presParOf" srcId="{0864151C-845B-4A50-9755-7EE613694D81}" destId="{975C752B-C37A-4BA6-A3AE-2202A141404A}" srcOrd="1" destOrd="0" presId="urn:microsoft.com/office/officeart/2016/7/layout/LinearBlockProcessNumbered"/>
    <dgm:cxn modelId="{ABA4B620-C848-4944-B91E-2E492EED893C}" type="presParOf" srcId="{0864151C-845B-4A50-9755-7EE613694D81}" destId="{C5BDCA19-B754-421E-A6CC-628F80FC74CB}" srcOrd="2" destOrd="0" presId="urn:microsoft.com/office/officeart/2016/7/layout/LinearBlockProcessNumbered"/>
    <dgm:cxn modelId="{981D06A1-F8EB-4C14-9C2A-EA505D9C81FA}" type="presParOf" srcId="{579698BD-D232-4926-8D7B-29A69B90858B}" destId="{3E36C1DA-E751-469B-91D5-B7ADF3790DAB}" srcOrd="3" destOrd="0" presId="urn:microsoft.com/office/officeart/2016/7/layout/LinearBlockProcessNumbered"/>
    <dgm:cxn modelId="{D7BB022A-2504-497B-9672-D97F4CB95B15}" type="presParOf" srcId="{579698BD-D232-4926-8D7B-29A69B90858B}" destId="{19974A3A-09A4-40DE-BB0F-D9AED1ACB06E}" srcOrd="4" destOrd="0" presId="urn:microsoft.com/office/officeart/2016/7/layout/LinearBlockProcessNumbered"/>
    <dgm:cxn modelId="{A085F843-0169-43CB-B042-74EAB6E1674B}" type="presParOf" srcId="{19974A3A-09A4-40DE-BB0F-D9AED1ACB06E}" destId="{CAD62F17-E99D-4FEF-B376-961CA4CB20EB}" srcOrd="0" destOrd="0" presId="urn:microsoft.com/office/officeart/2016/7/layout/LinearBlockProcessNumbered"/>
    <dgm:cxn modelId="{A179DBCD-25F3-44B6-BAA7-26EBC7B29448}" type="presParOf" srcId="{19974A3A-09A4-40DE-BB0F-D9AED1ACB06E}" destId="{E20811D6-E5D4-4C9E-AABF-9E0E1902CA2C}" srcOrd="1" destOrd="0" presId="urn:microsoft.com/office/officeart/2016/7/layout/LinearBlockProcessNumbered"/>
    <dgm:cxn modelId="{7429BDE6-E17F-4E08-960D-D62B256C81F6}" type="presParOf" srcId="{19974A3A-09A4-40DE-BB0F-D9AED1ACB06E}" destId="{67D48337-9200-42EF-A956-8FC92E9B78D2}"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A6BD4-857F-4C66-97FA-B1E1C180A950}">
      <dsp:nvSpPr>
        <dsp:cNvPr id="0" name=""/>
        <dsp:cNvSpPr/>
      </dsp:nvSpPr>
      <dsp:spPr>
        <a:xfrm>
          <a:off x="808" y="0"/>
          <a:ext cx="3275967" cy="3714750"/>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593" tIns="0" rIns="323593" bIns="330200" numCol="1" spcCol="1270" anchor="t" anchorCtr="0">
          <a:noAutofit/>
        </a:bodyPr>
        <a:lstStyle/>
        <a:p>
          <a:pPr marL="0" lvl="0" indent="0" algn="ctr" defTabSz="977900">
            <a:lnSpc>
              <a:spcPct val="90000"/>
            </a:lnSpc>
            <a:spcBef>
              <a:spcPct val="0"/>
            </a:spcBef>
            <a:spcAft>
              <a:spcPct val="35000"/>
            </a:spcAft>
            <a:buNone/>
            <a:defRPr cap="all"/>
          </a:pPr>
          <a:r>
            <a:rPr lang="en-US" sz="2200" b="1" kern="1200" dirty="0"/>
            <a:t>A little history to set things into perspective</a:t>
          </a:r>
        </a:p>
      </dsp:txBody>
      <dsp:txXfrm>
        <a:off x="808" y="1485900"/>
        <a:ext cx="3275967" cy="2228850"/>
      </dsp:txXfrm>
    </dsp:sp>
    <dsp:sp modelId="{BBA91679-4684-4A04-8AEB-03038C78A75C}">
      <dsp:nvSpPr>
        <dsp:cNvPr id="0" name=""/>
        <dsp:cNvSpPr/>
      </dsp:nvSpPr>
      <dsp:spPr>
        <a:xfrm>
          <a:off x="808" y="0"/>
          <a:ext cx="3275967" cy="1485900"/>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3593" tIns="165100" rIns="323593" bIns="165100" numCol="1" spcCol="1270" anchor="ctr" anchorCtr="0">
          <a:noAutofit/>
        </a:bodyPr>
        <a:lstStyle/>
        <a:p>
          <a:pPr marL="0" lvl="0" indent="0" algn="l" defTabSz="2933700">
            <a:lnSpc>
              <a:spcPct val="90000"/>
            </a:lnSpc>
            <a:spcBef>
              <a:spcPct val="0"/>
            </a:spcBef>
            <a:spcAft>
              <a:spcPct val="35000"/>
            </a:spcAft>
            <a:buNone/>
          </a:pPr>
          <a:r>
            <a:rPr lang="en-US" sz="6600" kern="1200" dirty="0"/>
            <a:t>01</a:t>
          </a:r>
        </a:p>
      </dsp:txBody>
      <dsp:txXfrm>
        <a:off x="808" y="0"/>
        <a:ext cx="3275967" cy="1485900"/>
      </dsp:txXfrm>
    </dsp:sp>
    <dsp:sp modelId="{00AE7F27-0E5D-4AFB-ACD6-B5A19E79EA42}">
      <dsp:nvSpPr>
        <dsp:cNvPr id="0" name=""/>
        <dsp:cNvSpPr/>
      </dsp:nvSpPr>
      <dsp:spPr>
        <a:xfrm>
          <a:off x="3538853" y="0"/>
          <a:ext cx="3275967" cy="3714750"/>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593" tIns="0" rIns="323593" bIns="330200" numCol="1" spcCol="1270" anchor="t" anchorCtr="0">
          <a:noAutofit/>
        </a:bodyPr>
        <a:lstStyle/>
        <a:p>
          <a:pPr marL="0" lvl="0" indent="0" algn="ctr" defTabSz="977900">
            <a:lnSpc>
              <a:spcPct val="90000"/>
            </a:lnSpc>
            <a:spcBef>
              <a:spcPct val="0"/>
            </a:spcBef>
            <a:spcAft>
              <a:spcPct val="35000"/>
            </a:spcAft>
            <a:buNone/>
            <a:defRPr cap="all"/>
          </a:pPr>
          <a:r>
            <a:rPr lang="en-US" sz="2200" b="1" kern="1200" dirty="0"/>
            <a:t>The three Russian Revolutions:</a:t>
          </a:r>
        </a:p>
        <a:p>
          <a:pPr marL="0" lvl="0" indent="0" algn="ctr" defTabSz="977900">
            <a:lnSpc>
              <a:spcPct val="90000"/>
            </a:lnSpc>
            <a:spcBef>
              <a:spcPct val="0"/>
            </a:spcBef>
            <a:spcAft>
              <a:spcPct val="35000"/>
            </a:spcAft>
            <a:buNone/>
            <a:defRPr cap="all"/>
          </a:pPr>
          <a:r>
            <a:rPr lang="en-US" sz="2200" b="1" kern="1200" dirty="0"/>
            <a:t>1905 and the two from 1917 to 1921</a:t>
          </a:r>
        </a:p>
      </dsp:txBody>
      <dsp:txXfrm>
        <a:off x="3538853" y="1485900"/>
        <a:ext cx="3275967" cy="2228850"/>
      </dsp:txXfrm>
    </dsp:sp>
    <dsp:sp modelId="{975C752B-C37A-4BA6-A3AE-2202A141404A}">
      <dsp:nvSpPr>
        <dsp:cNvPr id="0" name=""/>
        <dsp:cNvSpPr/>
      </dsp:nvSpPr>
      <dsp:spPr>
        <a:xfrm>
          <a:off x="3538853" y="0"/>
          <a:ext cx="3275967" cy="1485900"/>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3593" tIns="165100" rIns="323593" bIns="165100" numCol="1" spcCol="1270" anchor="ctr" anchorCtr="0">
          <a:noAutofit/>
        </a:bodyPr>
        <a:lstStyle/>
        <a:p>
          <a:pPr marL="0" lvl="0" indent="0" algn="l" defTabSz="2933700">
            <a:lnSpc>
              <a:spcPct val="90000"/>
            </a:lnSpc>
            <a:spcBef>
              <a:spcPct val="0"/>
            </a:spcBef>
            <a:spcAft>
              <a:spcPct val="35000"/>
            </a:spcAft>
            <a:buNone/>
          </a:pPr>
          <a:r>
            <a:rPr lang="en-US" sz="6600" kern="1200" dirty="0"/>
            <a:t>02</a:t>
          </a:r>
        </a:p>
      </dsp:txBody>
      <dsp:txXfrm>
        <a:off x="3538853" y="0"/>
        <a:ext cx="3275967" cy="1485900"/>
      </dsp:txXfrm>
    </dsp:sp>
    <dsp:sp modelId="{CAD62F17-E99D-4FEF-B376-961CA4CB20EB}">
      <dsp:nvSpPr>
        <dsp:cNvPr id="0" name=""/>
        <dsp:cNvSpPr/>
      </dsp:nvSpPr>
      <dsp:spPr>
        <a:xfrm>
          <a:off x="7077193" y="0"/>
          <a:ext cx="3275967" cy="3714750"/>
        </a:xfrm>
        <a:prstGeom prst="rect">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593" tIns="0" rIns="323593" bIns="330200" numCol="1" spcCol="1270" anchor="t" anchorCtr="0">
          <a:noAutofit/>
        </a:bodyPr>
        <a:lstStyle/>
        <a:p>
          <a:pPr marL="0" lvl="0" indent="0" algn="ctr" defTabSz="977900">
            <a:lnSpc>
              <a:spcPct val="90000"/>
            </a:lnSpc>
            <a:spcBef>
              <a:spcPct val="0"/>
            </a:spcBef>
            <a:spcAft>
              <a:spcPct val="35000"/>
            </a:spcAft>
            <a:buNone/>
            <a:defRPr cap="all"/>
          </a:pPr>
          <a:r>
            <a:rPr lang="en-US" sz="2200" b="1" kern="1200" dirty="0"/>
            <a:t>The legacy:  </a:t>
          </a:r>
        </a:p>
        <a:p>
          <a:pPr marL="0" lvl="0" indent="0" algn="ctr" defTabSz="977900">
            <a:lnSpc>
              <a:spcPct val="90000"/>
            </a:lnSpc>
            <a:spcBef>
              <a:spcPct val="0"/>
            </a:spcBef>
            <a:spcAft>
              <a:spcPct val="35000"/>
            </a:spcAft>
            <a:buNone/>
            <a:defRPr cap="all"/>
          </a:pPr>
          <a:r>
            <a:rPr lang="en-US" sz="2200" b="1" kern="1200" dirty="0"/>
            <a:t>The spread of communism and Russia today</a:t>
          </a:r>
        </a:p>
      </dsp:txBody>
      <dsp:txXfrm>
        <a:off x="7077193" y="1485900"/>
        <a:ext cx="3275967" cy="2228850"/>
      </dsp:txXfrm>
    </dsp:sp>
    <dsp:sp modelId="{E20811D6-E5D4-4C9E-AABF-9E0E1902CA2C}">
      <dsp:nvSpPr>
        <dsp:cNvPr id="0" name=""/>
        <dsp:cNvSpPr/>
      </dsp:nvSpPr>
      <dsp:spPr>
        <a:xfrm>
          <a:off x="7076898" y="0"/>
          <a:ext cx="3275967" cy="1485900"/>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3593" tIns="165100" rIns="323593" bIns="165100" numCol="1" spcCol="1270" anchor="ctr" anchorCtr="0">
          <a:noAutofit/>
        </a:bodyPr>
        <a:lstStyle/>
        <a:p>
          <a:pPr marL="0" lvl="0" indent="0" algn="l" defTabSz="2933700">
            <a:lnSpc>
              <a:spcPct val="90000"/>
            </a:lnSpc>
            <a:spcBef>
              <a:spcPct val="0"/>
            </a:spcBef>
            <a:spcAft>
              <a:spcPct val="35000"/>
            </a:spcAft>
            <a:buNone/>
          </a:pPr>
          <a:r>
            <a:rPr lang="en-US" sz="6600" kern="1200" dirty="0"/>
            <a:t>03</a:t>
          </a:r>
        </a:p>
      </dsp:txBody>
      <dsp:txXfrm>
        <a:off x="7076898" y="0"/>
        <a:ext cx="3275967" cy="1485900"/>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5252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466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120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883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740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230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4158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452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586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2648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517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888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488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591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9647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1/12/2021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637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1/12/2021</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3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A picture containing cup, coffee, food, beverage&#10;&#10;Description automatically generated">
            <a:extLst>
              <a:ext uri="{FF2B5EF4-FFF2-40B4-BE49-F238E27FC236}">
                <a16:creationId xmlns:a16="http://schemas.microsoft.com/office/drawing/2014/main" id="{91BC5572-FC33-4C1C-8DEE-C2CF75A7564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1370693" y="1447800"/>
            <a:ext cx="9440034" cy="4686300"/>
          </a:xfrm>
        </p:spPr>
        <p:txBody>
          <a:bodyPr>
            <a:normAutofit fontScale="90000"/>
          </a:bodyPr>
          <a:lstStyle/>
          <a:p>
            <a:br>
              <a:rPr lang="en-US" sz="7200" dirty="0"/>
            </a:br>
            <a:br>
              <a:rPr lang="en-US" sz="7200" dirty="0"/>
            </a:br>
            <a:r>
              <a:rPr lang="en-US" sz="7200" dirty="0"/>
              <a:t>How the events of 1917-1921 in Russia affected world history through this day</a:t>
            </a:r>
            <a:br>
              <a:rPr lang="en-US" sz="7200" dirty="0"/>
            </a:br>
            <a:endParaRPr lang="en-US" sz="7200" dirty="0"/>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1370693" y="5207000"/>
            <a:ext cx="9440034" cy="736600"/>
          </a:xfrm>
        </p:spPr>
        <p:txBody>
          <a:bodyPr>
            <a:normAutofit/>
          </a:bodyPr>
          <a:lstStyle/>
          <a:p>
            <a:r>
              <a:rPr lang="en-US" sz="2800" dirty="0"/>
              <a:t>Jeff Mohn - Presenter</a:t>
            </a:r>
          </a:p>
        </p:txBody>
      </p:sp>
    </p:spTree>
    <p:extLst>
      <p:ext uri="{BB962C8B-B14F-4D97-AF65-F5344CB8AC3E}">
        <p14:creationId xmlns:p14="http://schemas.microsoft.com/office/powerpoint/2010/main" val="63373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AB1F5-6B4C-4381-9F6A-578B2A3506D6}"/>
              </a:ext>
            </a:extLst>
          </p:cNvPr>
          <p:cNvSpPr>
            <a:spLocks noGrp="1"/>
          </p:cNvSpPr>
          <p:nvPr>
            <p:ph type="title"/>
          </p:nvPr>
        </p:nvSpPr>
        <p:spPr>
          <a:xfrm>
            <a:off x="913795" y="216568"/>
            <a:ext cx="10353762" cy="521369"/>
          </a:xfrm>
        </p:spPr>
        <p:txBody>
          <a:bodyPr>
            <a:normAutofit fontScale="90000"/>
          </a:bodyPr>
          <a:lstStyle/>
          <a:p>
            <a:r>
              <a:rPr lang="en-US" dirty="0"/>
              <a:t>The Winds of Change</a:t>
            </a:r>
          </a:p>
        </p:txBody>
      </p:sp>
      <p:sp>
        <p:nvSpPr>
          <p:cNvPr id="3" name="Content Placeholder 2">
            <a:extLst>
              <a:ext uri="{FF2B5EF4-FFF2-40B4-BE49-F238E27FC236}">
                <a16:creationId xmlns:a16="http://schemas.microsoft.com/office/drawing/2014/main" id="{F58C3C42-8598-4460-A70B-B2B0594A6B86}"/>
              </a:ext>
            </a:extLst>
          </p:cNvPr>
          <p:cNvSpPr>
            <a:spLocks noGrp="1"/>
          </p:cNvSpPr>
          <p:nvPr>
            <p:ph idx="1"/>
          </p:nvPr>
        </p:nvSpPr>
        <p:spPr>
          <a:xfrm>
            <a:off x="191900" y="914401"/>
            <a:ext cx="11759468" cy="5727032"/>
          </a:xfrm>
        </p:spPr>
        <p:txBody>
          <a:bodyPr>
            <a:normAutofit/>
          </a:bodyPr>
          <a:lstStyle/>
          <a:p>
            <a:r>
              <a:rPr lang="en-US" sz="2000" b="0" i="0" dirty="0">
                <a:solidFill>
                  <a:schemeClr val="tx1"/>
                </a:solidFill>
                <a:effectLst/>
                <a:latin typeface="Arial" panose="020B0604020202020204" pitchFamily="34" charset="0"/>
                <a:cs typeface="Arial" panose="020B0604020202020204" pitchFamily="34" charset="0"/>
              </a:rPr>
              <a:t>The abolition of serfdom in Russia in 1861 was a crucial point in the country’s history and marked the first stage in its democratic transformation. Were it not for the whirlwinds of revolution that tore through Russia fifty years later the abolition of serfdom would be seen as perhaps the most significant date in Russia’s history. </a:t>
            </a:r>
          </a:p>
          <a:p>
            <a:r>
              <a:rPr lang="en-US" sz="2000" dirty="0">
                <a:solidFill>
                  <a:schemeClr val="tx1"/>
                </a:solidFill>
                <a:effectLst/>
                <a:latin typeface="Arial" panose="020B0604020202020204" pitchFamily="34" charset="0"/>
                <a:cs typeface="Arial" panose="020B0604020202020204" pitchFamily="34" charset="0"/>
              </a:rPr>
              <a:t>Abolition gave the country’s economy a huge boost.  New labor became available for industrial production and agriculture.  By 1900, industrial growth was second in the world, only behind the United States.</a:t>
            </a:r>
          </a:p>
          <a:p>
            <a:r>
              <a:rPr lang="en-US" sz="2000" dirty="0">
                <a:solidFill>
                  <a:schemeClr val="tx1"/>
                </a:solidFill>
                <a:effectLst/>
                <a:latin typeface="Arial" panose="020B0604020202020204" pitchFamily="34" charset="0"/>
                <a:cs typeface="Arial" panose="020B0604020202020204" pitchFamily="34" charset="0"/>
              </a:rPr>
              <a:t>In 1864 local government reform established elected local bodies.  Women were granted the right to be employed in public and state institutions.  Military reform took place.  Under the old system, peasants were forced into the army for a lifetime.</a:t>
            </a: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9481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A3868-7997-40CD-9EE5-BBA17B1AC104}"/>
              </a:ext>
            </a:extLst>
          </p:cNvPr>
          <p:cNvSpPr>
            <a:spLocks noGrp="1"/>
          </p:cNvSpPr>
          <p:nvPr>
            <p:ph type="title"/>
          </p:nvPr>
        </p:nvSpPr>
        <p:spPr>
          <a:xfrm>
            <a:off x="919119" y="160421"/>
            <a:ext cx="10353762" cy="705853"/>
          </a:xfrm>
        </p:spPr>
        <p:txBody>
          <a:bodyPr>
            <a:normAutofit fontScale="90000"/>
          </a:bodyPr>
          <a:lstStyle/>
          <a:p>
            <a:r>
              <a:rPr lang="en-US" b="1" dirty="0"/>
              <a:t>Part 2 - Revolution</a:t>
            </a:r>
          </a:p>
        </p:txBody>
      </p:sp>
      <p:pic>
        <p:nvPicPr>
          <p:cNvPr id="5" name="Content Placeholder 4">
            <a:extLst>
              <a:ext uri="{FF2B5EF4-FFF2-40B4-BE49-F238E27FC236}">
                <a16:creationId xmlns:a16="http://schemas.microsoft.com/office/drawing/2014/main" id="{78E53419-F79F-46A7-A740-8DAEDD12FF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9635" y="866274"/>
            <a:ext cx="11312730" cy="5717478"/>
          </a:xfrm>
        </p:spPr>
      </p:pic>
    </p:spTree>
    <p:extLst>
      <p:ext uri="{BB962C8B-B14F-4D97-AF65-F5344CB8AC3E}">
        <p14:creationId xmlns:p14="http://schemas.microsoft.com/office/powerpoint/2010/main" val="4095959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0413-4137-43DA-8C0F-60DA2AD4F8FC}"/>
              </a:ext>
            </a:extLst>
          </p:cNvPr>
          <p:cNvSpPr>
            <a:spLocks noGrp="1"/>
          </p:cNvSpPr>
          <p:nvPr>
            <p:ph type="title"/>
          </p:nvPr>
        </p:nvSpPr>
        <p:spPr>
          <a:xfrm>
            <a:off x="481263" y="128336"/>
            <a:ext cx="6256421" cy="1026696"/>
          </a:xfrm>
        </p:spPr>
        <p:txBody>
          <a:bodyPr/>
          <a:lstStyle/>
          <a:p>
            <a:r>
              <a:rPr lang="en-US" b="1" dirty="0"/>
              <a:t>Nicholas II – 1868-1918</a:t>
            </a:r>
            <a:br>
              <a:rPr lang="en-US" b="1" dirty="0"/>
            </a:br>
            <a:r>
              <a:rPr lang="en-US" b="1" dirty="0"/>
              <a:t>The last Tsar</a:t>
            </a:r>
          </a:p>
        </p:txBody>
      </p:sp>
      <p:pic>
        <p:nvPicPr>
          <p:cNvPr id="6" name="Picture Placeholder 5">
            <a:extLst>
              <a:ext uri="{FF2B5EF4-FFF2-40B4-BE49-F238E27FC236}">
                <a16:creationId xmlns:a16="http://schemas.microsoft.com/office/drawing/2014/main" id="{52AE4FD3-7214-4A38-9C18-6AF73CD1264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3318" r="3318"/>
          <a:stretch>
            <a:fillRect/>
          </a:stretch>
        </p:blipFill>
        <p:spPr>
          <a:xfrm>
            <a:off x="7347284" y="465053"/>
            <a:ext cx="4363453" cy="6112210"/>
          </a:xfrm>
        </p:spPr>
      </p:pic>
      <p:sp>
        <p:nvSpPr>
          <p:cNvPr id="4" name="Text Placeholder 3">
            <a:extLst>
              <a:ext uri="{FF2B5EF4-FFF2-40B4-BE49-F238E27FC236}">
                <a16:creationId xmlns:a16="http://schemas.microsoft.com/office/drawing/2014/main" id="{45755A05-0680-4835-9028-C02A157B0943}"/>
              </a:ext>
            </a:extLst>
          </p:cNvPr>
          <p:cNvSpPr>
            <a:spLocks noGrp="1"/>
          </p:cNvSpPr>
          <p:nvPr>
            <p:ph type="body" sz="half" idx="2"/>
          </p:nvPr>
        </p:nvSpPr>
        <p:spPr>
          <a:xfrm>
            <a:off x="224589" y="1155032"/>
            <a:ext cx="6833937" cy="5422230"/>
          </a:xfrm>
        </p:spPr>
        <p:txBody>
          <a:bodyPr>
            <a:normAutofit/>
          </a:bodyPr>
          <a:lstStyle/>
          <a:p>
            <a:r>
              <a:rPr lang="en-US" sz="2000" b="0" i="0" dirty="0">
                <a:solidFill>
                  <a:schemeClr val="tx1"/>
                </a:solidFill>
                <a:effectLst/>
                <a:latin typeface="Arial" panose="020B0604020202020204" pitchFamily="34" charset="0"/>
                <a:cs typeface="Arial" panose="020B0604020202020204" pitchFamily="34" charset="0"/>
              </a:rPr>
              <a:t>Nikolai II </a:t>
            </a:r>
            <a:r>
              <a:rPr lang="en-US" sz="1800" b="0" i="0" dirty="0">
                <a:solidFill>
                  <a:schemeClr val="tx1"/>
                </a:solidFill>
                <a:effectLst/>
                <a:latin typeface="Arial" panose="020B0604020202020204" pitchFamily="34" charset="0"/>
                <a:cs typeface="Arial" panose="020B0604020202020204" pitchFamily="34" charset="0"/>
              </a:rPr>
              <a:t>A</a:t>
            </a:r>
            <a:r>
              <a:rPr lang="en-US" sz="2000" b="0" i="0" dirty="0">
                <a:solidFill>
                  <a:schemeClr val="tx1"/>
                </a:solidFill>
                <a:effectLst/>
                <a:latin typeface="Arial" panose="020B0604020202020204" pitchFamily="34" charset="0"/>
                <a:cs typeface="Arial" panose="020B0604020202020204" pitchFamily="34" charset="0"/>
              </a:rPr>
              <a:t>lexandrovich Romanov</a:t>
            </a:r>
          </a:p>
          <a:p>
            <a:pPr marL="342900" indent="-342900" algn="l">
              <a:buFont typeface="Arial" panose="020B0604020202020204" pitchFamily="34" charset="0"/>
              <a:buChar char="•"/>
            </a:pPr>
            <a:r>
              <a:rPr lang="en-US" sz="2000" dirty="0">
                <a:solidFill>
                  <a:schemeClr val="tx1"/>
                </a:solidFill>
                <a:effectLst/>
                <a:latin typeface="Arial" panose="020B0604020202020204" pitchFamily="34" charset="0"/>
                <a:cs typeface="Arial" panose="020B0604020202020204" pitchFamily="34" charset="0"/>
              </a:rPr>
              <a:t>Ascended the throne in 1894 upon the death of his father,  Alexander III.   He was a reluctant leader who was ill prepared to become Tsar.  He is quoted as saying  - “What is to become of me, what is to become of Russia?”</a:t>
            </a:r>
          </a:p>
          <a:p>
            <a:pPr marL="342900" indent="-342900" algn="l">
              <a:buFont typeface="Arial" panose="020B0604020202020204" pitchFamily="34" charset="0"/>
              <a:buChar char="•"/>
            </a:pPr>
            <a:r>
              <a:rPr lang="en-US" sz="2000" dirty="0">
                <a:solidFill>
                  <a:schemeClr val="tx1"/>
                </a:solidFill>
                <a:effectLst/>
                <a:latin typeface="Arial" panose="020B0604020202020204" pitchFamily="34" charset="0"/>
                <a:cs typeface="Arial" panose="020B0604020202020204" pitchFamily="34" charset="0"/>
              </a:rPr>
              <a:t>However, he strongly believed in the absolute power of the Tsar</a:t>
            </a:r>
          </a:p>
          <a:p>
            <a:pPr marL="342900" indent="-342900" algn="l">
              <a:buFont typeface="Arial" panose="020B0604020202020204" pitchFamily="34" charset="0"/>
              <a:buChar char="•"/>
            </a:pPr>
            <a:r>
              <a:rPr lang="en-US" sz="2000" dirty="0">
                <a:solidFill>
                  <a:schemeClr val="tx1"/>
                </a:solidFill>
                <a:effectLst/>
                <a:latin typeface="Arial" panose="020B0604020202020204" pitchFamily="34" charset="0"/>
                <a:cs typeface="Arial" panose="020B0604020202020204" pitchFamily="34" charset="0"/>
              </a:rPr>
              <a:t>But he made many poor decisions that eventually led to his downfall.</a:t>
            </a: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5137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D1AFD8-411A-4292-A688-D8892BEE0959}"/>
              </a:ext>
            </a:extLst>
          </p:cNvPr>
          <p:cNvSpPr>
            <a:spLocks noGrp="1"/>
          </p:cNvSpPr>
          <p:nvPr>
            <p:ph type="title"/>
          </p:nvPr>
        </p:nvSpPr>
        <p:spPr>
          <a:xfrm>
            <a:off x="913795" y="128338"/>
            <a:ext cx="5707899" cy="641684"/>
          </a:xfrm>
        </p:spPr>
        <p:txBody>
          <a:bodyPr/>
          <a:lstStyle/>
          <a:p>
            <a:r>
              <a:rPr lang="en-US" sz="3600" b="1" dirty="0"/>
              <a:t>Bloody Sunday - 1905</a:t>
            </a:r>
          </a:p>
        </p:txBody>
      </p:sp>
      <p:pic>
        <p:nvPicPr>
          <p:cNvPr id="8" name="Picture Placeholder 7">
            <a:extLst>
              <a:ext uri="{FF2B5EF4-FFF2-40B4-BE49-F238E27FC236}">
                <a16:creationId xmlns:a16="http://schemas.microsoft.com/office/drawing/2014/main" id="{B42AE86E-24D8-48D0-8651-7F8F53DD88C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6878" r="26878"/>
          <a:stretch>
            <a:fillRect/>
          </a:stretch>
        </p:blipFill>
        <p:spPr>
          <a:xfrm>
            <a:off x="7092418" y="385011"/>
            <a:ext cx="4746888" cy="6079957"/>
          </a:xfrm>
        </p:spPr>
      </p:pic>
      <p:sp>
        <p:nvSpPr>
          <p:cNvPr id="6" name="Text Placeholder 5">
            <a:extLst>
              <a:ext uri="{FF2B5EF4-FFF2-40B4-BE49-F238E27FC236}">
                <a16:creationId xmlns:a16="http://schemas.microsoft.com/office/drawing/2014/main" id="{BDFE8D5E-3DFA-46F9-8FB2-E89A4DF76A28}"/>
              </a:ext>
            </a:extLst>
          </p:cNvPr>
          <p:cNvSpPr>
            <a:spLocks noGrp="1"/>
          </p:cNvSpPr>
          <p:nvPr>
            <p:ph type="body" sz="half" idx="2"/>
          </p:nvPr>
        </p:nvSpPr>
        <p:spPr>
          <a:xfrm>
            <a:off x="176463" y="770022"/>
            <a:ext cx="6641432" cy="5694945"/>
          </a:xfrm>
        </p:spPr>
        <p:txBody>
          <a:bodyPr>
            <a:normAutofit/>
          </a:bodyPr>
          <a:lstStyle/>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Nich</a:t>
            </a:r>
            <a:r>
              <a:rPr lang="en-US" sz="2000" dirty="0">
                <a:solidFill>
                  <a:schemeClr val="tx1"/>
                </a:solidFill>
                <a:latin typeface="Arial" panose="020B0604020202020204" pitchFamily="34" charset="0"/>
                <a:cs typeface="Arial" panose="020B0604020202020204" pitchFamily="34" charset="0"/>
              </a:rPr>
              <a:t>olas did not want Russia to miss out on the rise of colonialism taking place in Europe, se he decided on a land grab in Manchuria</a:t>
            </a:r>
          </a:p>
          <a:p>
            <a:pPr marL="342900" indent="-342900" algn="l">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This led to a war with Japan.</a:t>
            </a:r>
          </a:p>
          <a:p>
            <a:pPr marL="342900" indent="-342900" algn="l">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He sent his Baltic fleet  to the Pacific, where it was destroyed by the Japanese fleet.  He lost the war and the confidence of his subjects.</a:t>
            </a:r>
          </a:p>
          <a:p>
            <a:pPr marL="342900" indent="-342900" algn="l">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When, as a result of shortages of food and fuel, a peaceful  demonstration petitioning the Tsar for radical government reforms took place in St. Petersburg, his troops fired on the crowd.</a:t>
            </a:r>
          </a:p>
          <a:p>
            <a:pPr marL="342900" indent="-342900" algn="l">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Opposition to the Tsar reached a fever pitch, and he was forced to concede reforms, and the creation of the “Duma” the Russian equivalent of a Parliament.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2309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60548-0651-441E-A731-FC8D45F89350}"/>
              </a:ext>
            </a:extLst>
          </p:cNvPr>
          <p:cNvSpPr>
            <a:spLocks noGrp="1"/>
          </p:cNvSpPr>
          <p:nvPr>
            <p:ph type="title"/>
          </p:nvPr>
        </p:nvSpPr>
        <p:spPr>
          <a:xfrm>
            <a:off x="913795" y="608437"/>
            <a:ext cx="10353762" cy="452557"/>
          </a:xfrm>
        </p:spPr>
        <p:txBody>
          <a:bodyPr>
            <a:noAutofit/>
          </a:bodyPr>
          <a:lstStyle/>
          <a:p>
            <a:r>
              <a:rPr lang="en-US" b="1" dirty="0">
                <a:latin typeface="Arial" panose="020B0604020202020204" pitchFamily="34" charset="0"/>
                <a:cs typeface="Arial" panose="020B0604020202020204" pitchFamily="34" charset="0"/>
              </a:rPr>
              <a:t>1905 to 1914</a:t>
            </a:r>
          </a:p>
        </p:txBody>
      </p:sp>
      <p:sp>
        <p:nvSpPr>
          <p:cNvPr id="6" name="Text Placeholder 5">
            <a:extLst>
              <a:ext uri="{FF2B5EF4-FFF2-40B4-BE49-F238E27FC236}">
                <a16:creationId xmlns:a16="http://schemas.microsoft.com/office/drawing/2014/main" id="{238DE532-1F5A-4DCB-AB61-74C6D071E966}"/>
              </a:ext>
            </a:extLst>
          </p:cNvPr>
          <p:cNvSpPr>
            <a:spLocks noGrp="1"/>
          </p:cNvSpPr>
          <p:nvPr>
            <p:ph type="body" sz="half" idx="2"/>
          </p:nvPr>
        </p:nvSpPr>
        <p:spPr>
          <a:xfrm>
            <a:off x="913794" y="1219200"/>
            <a:ext cx="10353763" cy="5197642"/>
          </a:xfrm>
        </p:spPr>
        <p:txBody>
          <a:bodyPr>
            <a:noAutofit/>
          </a:bodyPr>
          <a:lstStyle/>
          <a:p>
            <a:pPr algn="l"/>
            <a:r>
              <a:rPr lang="en-US" sz="2800" b="0" i="0" dirty="0">
                <a:solidFill>
                  <a:schemeClr val="tx1"/>
                </a:solidFill>
                <a:effectLst/>
                <a:latin typeface="Arial" panose="020B0604020202020204" pitchFamily="34" charset="0"/>
                <a:cs typeface="Arial" panose="020B0604020202020204" pitchFamily="34" charset="0"/>
              </a:rPr>
              <a:t>Nicholas's concessions were only limited. Changes were made in the voting laws to prevent the election of radicals and the secret police continued to crush opposition. However, the Duma did give many more people, especially the middle classes, a voice in government.  But t</a:t>
            </a:r>
            <a:r>
              <a:rPr lang="en-US" sz="2800" dirty="0">
                <a:solidFill>
                  <a:schemeClr val="tx1"/>
                </a:solidFill>
                <a:effectLst/>
                <a:latin typeface="Arial" panose="020B0604020202020204" pitchFamily="34" charset="0"/>
                <a:cs typeface="Arial" panose="020B0604020202020204" pitchFamily="34" charset="0"/>
              </a:rPr>
              <a:t>he Duma did not have real power, as Nicholas could veto any of its decisions.  Its influence gradually waned prior to the 1917 revolution.</a:t>
            </a:r>
            <a:endParaRPr lang="en-US" sz="2800" b="0" i="0" dirty="0">
              <a:solidFill>
                <a:schemeClr val="tx1"/>
              </a:solidFill>
              <a:effectLst/>
              <a:latin typeface="Arial" panose="020B0604020202020204" pitchFamily="34" charset="0"/>
              <a:cs typeface="Arial" panose="020B0604020202020204" pitchFamily="34" charset="0"/>
            </a:endParaRPr>
          </a:p>
          <a:p>
            <a:pPr algn="l"/>
            <a:r>
              <a:rPr lang="en-US" sz="2800" b="0" i="0" dirty="0">
                <a:solidFill>
                  <a:schemeClr val="tx1"/>
                </a:solidFill>
                <a:effectLst/>
                <a:latin typeface="Arial" panose="020B0604020202020204" pitchFamily="34" charset="0"/>
                <a:cs typeface="Arial" panose="020B0604020202020204" pitchFamily="34" charset="0"/>
              </a:rPr>
              <a:t>The outbreak of World War One in 1914 temporarily strengthened the monarchy, with Russia allied to France and Britain against Austria-Hungary and Germany. </a:t>
            </a:r>
            <a:endParaRPr lang="en-US" sz="2800" dirty="0"/>
          </a:p>
        </p:txBody>
      </p:sp>
    </p:spTree>
    <p:extLst>
      <p:ext uri="{BB962C8B-B14F-4D97-AF65-F5344CB8AC3E}">
        <p14:creationId xmlns:p14="http://schemas.microsoft.com/office/powerpoint/2010/main" val="1973376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B6A79-E2A4-4AD9-B7F1-E4D778704EE2}"/>
              </a:ext>
            </a:extLst>
          </p:cNvPr>
          <p:cNvSpPr>
            <a:spLocks noGrp="1"/>
          </p:cNvSpPr>
          <p:nvPr>
            <p:ph type="title"/>
          </p:nvPr>
        </p:nvSpPr>
        <p:spPr>
          <a:xfrm>
            <a:off x="962526" y="0"/>
            <a:ext cx="5659168" cy="737936"/>
          </a:xfrm>
        </p:spPr>
        <p:txBody>
          <a:bodyPr/>
          <a:lstStyle/>
          <a:p>
            <a:r>
              <a:rPr lang="en-US" dirty="0"/>
              <a:t>1915 “While the Cat’s Away”</a:t>
            </a:r>
          </a:p>
        </p:txBody>
      </p:sp>
      <p:pic>
        <p:nvPicPr>
          <p:cNvPr id="6" name="Picture Placeholder 5">
            <a:extLst>
              <a:ext uri="{FF2B5EF4-FFF2-40B4-BE49-F238E27FC236}">
                <a16:creationId xmlns:a16="http://schemas.microsoft.com/office/drawing/2014/main" id="{912BE5FF-FDF6-4FDC-8981-8C7D2151CFE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7344" r="27344"/>
          <a:stretch>
            <a:fillRect/>
          </a:stretch>
        </p:blipFill>
        <p:spPr>
          <a:xfrm>
            <a:off x="7363325" y="497849"/>
            <a:ext cx="4317531" cy="5694403"/>
          </a:xfrm>
        </p:spPr>
      </p:pic>
      <p:sp>
        <p:nvSpPr>
          <p:cNvPr id="4" name="Text Placeholder 3">
            <a:extLst>
              <a:ext uri="{FF2B5EF4-FFF2-40B4-BE49-F238E27FC236}">
                <a16:creationId xmlns:a16="http://schemas.microsoft.com/office/drawing/2014/main" id="{13491362-303F-4D04-BCAA-A4BE146B1757}"/>
              </a:ext>
            </a:extLst>
          </p:cNvPr>
          <p:cNvSpPr>
            <a:spLocks noGrp="1"/>
          </p:cNvSpPr>
          <p:nvPr>
            <p:ph type="body" sz="half" idx="2"/>
          </p:nvPr>
        </p:nvSpPr>
        <p:spPr>
          <a:xfrm>
            <a:off x="272716" y="1106905"/>
            <a:ext cx="6860150" cy="5454316"/>
          </a:xfrm>
        </p:spPr>
        <p:txBody>
          <a:bodyPr>
            <a:normAutofit/>
          </a:bodyPr>
          <a:lstStyle/>
          <a:p>
            <a:pPr marL="342900" indent="-342900" algn="l">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The war was going badly for Russia.  Casualties were horrendous, morale was very poor, troops were questioning the war and its leadership and deserting in great numbers.</a:t>
            </a:r>
          </a:p>
          <a:p>
            <a:pPr marL="342900" indent="-342900" algn="l">
              <a:buFont typeface="Arial" panose="020B0604020202020204" pitchFamily="34" charset="0"/>
              <a:buChar char="•"/>
            </a:pPr>
            <a:r>
              <a:rPr lang="en-US" sz="2000" b="1" i="0" dirty="0">
                <a:solidFill>
                  <a:schemeClr val="tx1"/>
                </a:solidFill>
                <a:effectLst/>
                <a:latin typeface="Arial" panose="020B0604020202020204" pitchFamily="34" charset="0"/>
                <a:cs typeface="Arial" panose="020B0604020202020204" pitchFamily="34" charset="0"/>
              </a:rPr>
              <a:t>Nicholas made the disastrous decision to take direct command of the Russian armies. From then on, every military failure was directly associated with him.</a:t>
            </a:r>
          </a:p>
        </p:txBody>
      </p:sp>
    </p:spTree>
    <p:extLst>
      <p:ext uri="{BB962C8B-B14F-4D97-AF65-F5344CB8AC3E}">
        <p14:creationId xmlns:p14="http://schemas.microsoft.com/office/powerpoint/2010/main" val="2314199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90F5-DDC0-42AE-8C63-A01577EC7AEC}"/>
              </a:ext>
            </a:extLst>
          </p:cNvPr>
          <p:cNvSpPr>
            <a:spLocks noGrp="1"/>
          </p:cNvSpPr>
          <p:nvPr>
            <p:ph type="title"/>
          </p:nvPr>
        </p:nvSpPr>
        <p:spPr>
          <a:xfrm>
            <a:off x="657675" y="383586"/>
            <a:ext cx="6481010" cy="648004"/>
          </a:xfrm>
        </p:spPr>
        <p:txBody>
          <a:bodyPr/>
          <a:lstStyle/>
          <a:p>
            <a:r>
              <a:rPr lang="en-US" b="1" dirty="0">
                <a:solidFill>
                  <a:schemeClr val="tx1"/>
                </a:solidFill>
              </a:rPr>
              <a:t>“The Mice will play”…Meanwhile, in St. Petersburg….</a:t>
            </a:r>
          </a:p>
        </p:txBody>
      </p:sp>
      <p:pic>
        <p:nvPicPr>
          <p:cNvPr id="6" name="Picture Placeholder 5">
            <a:extLst>
              <a:ext uri="{FF2B5EF4-FFF2-40B4-BE49-F238E27FC236}">
                <a16:creationId xmlns:a16="http://schemas.microsoft.com/office/drawing/2014/main" id="{1D0278C5-C318-43CA-BD85-A111946D478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6656" r="16656"/>
          <a:stretch>
            <a:fillRect/>
          </a:stretch>
        </p:blipFill>
        <p:spPr>
          <a:xfrm>
            <a:off x="7138685" y="260180"/>
            <a:ext cx="4588094" cy="6214234"/>
          </a:xfrm>
        </p:spPr>
      </p:pic>
      <p:sp>
        <p:nvSpPr>
          <p:cNvPr id="4" name="Text Placeholder 3">
            <a:extLst>
              <a:ext uri="{FF2B5EF4-FFF2-40B4-BE49-F238E27FC236}">
                <a16:creationId xmlns:a16="http://schemas.microsoft.com/office/drawing/2014/main" id="{B5EEF719-0C17-4B57-9F6F-C1BD93009CB9}"/>
              </a:ext>
            </a:extLst>
          </p:cNvPr>
          <p:cNvSpPr>
            <a:spLocks noGrp="1"/>
          </p:cNvSpPr>
          <p:nvPr>
            <p:ph type="body" sz="half" idx="2"/>
          </p:nvPr>
        </p:nvSpPr>
        <p:spPr>
          <a:xfrm>
            <a:off x="304801" y="1187116"/>
            <a:ext cx="6481010" cy="5287298"/>
          </a:xfrm>
        </p:spPr>
        <p:txBody>
          <a:bodyPr>
            <a:normAutofit/>
          </a:bodyPr>
          <a:lstStyle/>
          <a:p>
            <a:pPr marL="342900" indent="-342900" algn="l">
              <a:buFont typeface="Arial" panose="020B0604020202020204" pitchFamily="34" charset="0"/>
              <a:buChar char="•"/>
            </a:pPr>
            <a:r>
              <a:rPr lang="en-US" sz="2000" b="1" i="0" dirty="0">
                <a:solidFill>
                  <a:schemeClr val="tx1"/>
                </a:solidFill>
                <a:effectLst/>
                <a:latin typeface="Arial" panose="020B0604020202020204" pitchFamily="34" charset="0"/>
                <a:cs typeface="Arial" panose="020B0604020202020204" pitchFamily="34" charset="0"/>
              </a:rPr>
              <a:t>With Nicholas away, </a:t>
            </a:r>
            <a:r>
              <a:rPr lang="en-US" sz="2000" b="1" dirty="0">
                <a:solidFill>
                  <a:schemeClr val="tx1"/>
                </a:solidFill>
                <a:effectLst/>
                <a:latin typeface="Arial" panose="020B0604020202020204" pitchFamily="34" charset="0"/>
                <a:cs typeface="Arial" panose="020B0604020202020204" pitchFamily="34" charset="0"/>
              </a:rPr>
              <a:t>the Tsarina </a:t>
            </a:r>
            <a:r>
              <a:rPr lang="en-US" sz="2000" b="1" i="0" dirty="0">
                <a:solidFill>
                  <a:schemeClr val="tx1"/>
                </a:solidFill>
                <a:effectLst/>
                <a:latin typeface="Arial" panose="020B0604020202020204" pitchFamily="34" charset="0"/>
                <a:cs typeface="Arial" panose="020B0604020202020204" pitchFamily="34" charset="0"/>
              </a:rPr>
              <a:t>Alexandra Feodorovna took a more active role in government.</a:t>
            </a:r>
          </a:p>
          <a:p>
            <a:pPr marL="342900" indent="-342900" algn="l">
              <a:buFont typeface="Arial" panose="020B0604020202020204" pitchFamily="34" charset="0"/>
              <a:buChar char="•"/>
            </a:pPr>
            <a:r>
              <a:rPr lang="en-US" sz="2000" b="1" i="0" dirty="0">
                <a:solidFill>
                  <a:schemeClr val="tx1"/>
                </a:solidFill>
                <a:effectLst/>
                <a:latin typeface="Arial" panose="020B0604020202020204" pitchFamily="34" charset="0"/>
                <a:cs typeface="Arial" panose="020B0604020202020204" pitchFamily="34" charset="0"/>
              </a:rPr>
              <a:t> Russia was suffering heavy losses in the war, there was high inflation and severe food shortages at home, which compounded the grinding poverty most Russians already endured. </a:t>
            </a:r>
          </a:p>
          <a:p>
            <a:pPr marL="342900" indent="-342900" algn="l">
              <a:buFont typeface="Arial" panose="020B0604020202020204" pitchFamily="34" charset="0"/>
              <a:buChar char="•"/>
            </a:pPr>
            <a:r>
              <a:rPr lang="en-US" sz="2000" b="1" i="0" dirty="0">
                <a:solidFill>
                  <a:schemeClr val="tx1"/>
                </a:solidFill>
                <a:effectLst/>
                <a:latin typeface="Arial" panose="020B0604020202020204" pitchFamily="34" charset="0"/>
                <a:cs typeface="Arial" panose="020B0604020202020204" pitchFamily="34" charset="0"/>
              </a:rPr>
              <a:t>German-born Alexandra soon became the focus of discontent, as did her confidante, the mystic, Rasputin, who had been at court since 1905 and had gained great influence through his apparent ability to treat the hemophilia of Alexis, the heir to the throne</a:t>
            </a:r>
            <a:endParaRPr lang="en-US" sz="2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2074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D7E5B-C7A0-4A2A-B00B-D90E73B89CAF}"/>
              </a:ext>
            </a:extLst>
          </p:cNvPr>
          <p:cNvSpPr>
            <a:spLocks noGrp="1"/>
          </p:cNvSpPr>
          <p:nvPr>
            <p:ph type="title"/>
          </p:nvPr>
        </p:nvSpPr>
        <p:spPr>
          <a:xfrm>
            <a:off x="913795" y="128338"/>
            <a:ext cx="5707899" cy="673768"/>
          </a:xfrm>
        </p:spPr>
        <p:txBody>
          <a:bodyPr/>
          <a:lstStyle/>
          <a:p>
            <a:r>
              <a:rPr lang="en-US" b="1" dirty="0">
                <a:solidFill>
                  <a:schemeClr val="tx1"/>
                </a:solidFill>
              </a:rPr>
              <a:t>Descent into Chaos</a:t>
            </a:r>
          </a:p>
        </p:txBody>
      </p:sp>
      <p:sp>
        <p:nvSpPr>
          <p:cNvPr id="4" name="Text Placeholder 3">
            <a:extLst>
              <a:ext uri="{FF2B5EF4-FFF2-40B4-BE49-F238E27FC236}">
                <a16:creationId xmlns:a16="http://schemas.microsoft.com/office/drawing/2014/main" id="{10282B6C-7AA5-4716-A1BA-3AB90D57489B}"/>
              </a:ext>
            </a:extLst>
          </p:cNvPr>
          <p:cNvSpPr>
            <a:spLocks noGrp="1"/>
          </p:cNvSpPr>
          <p:nvPr>
            <p:ph type="body" sz="half" idx="2"/>
          </p:nvPr>
        </p:nvSpPr>
        <p:spPr>
          <a:xfrm>
            <a:off x="368967" y="962526"/>
            <a:ext cx="6400801" cy="5470357"/>
          </a:xfrm>
        </p:spPr>
        <p:txBody>
          <a:bodyPr>
            <a:normAutofit/>
          </a:bodyPr>
          <a:lstStyle/>
          <a:p>
            <a:pPr marL="342900" indent="-342900" algn="l">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Rasputin was assassinated on December 30, 1916 by a cadre of Russian Nobles.</a:t>
            </a:r>
          </a:p>
          <a:p>
            <a:pPr marL="342900" indent="-342900" algn="l">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By March of  1917 in the cold Russian winter, conditions in St. Petersburg had grown so terrible that people were starving, There was not enough bread and fuel.  The war was getting worse and soldiers were deserting by the thousands.</a:t>
            </a:r>
          </a:p>
          <a:p>
            <a:pPr marL="342900" indent="-342900" algn="l">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On March 8</a:t>
            </a:r>
            <a:r>
              <a:rPr lang="en-US" sz="2000" b="1" baseline="30000" dirty="0">
                <a:solidFill>
                  <a:schemeClr val="tx1"/>
                </a:solidFill>
                <a:latin typeface="Arial" panose="020B0604020202020204" pitchFamily="34" charset="0"/>
                <a:cs typeface="Arial" panose="020B0604020202020204" pitchFamily="34" charset="0"/>
              </a:rPr>
              <a:t>th</a:t>
            </a:r>
            <a:r>
              <a:rPr lang="en-US" sz="2000" b="1" dirty="0">
                <a:solidFill>
                  <a:schemeClr val="tx1"/>
                </a:solidFill>
                <a:latin typeface="Arial" panose="020B0604020202020204" pitchFamily="34" charset="0"/>
                <a:cs typeface="Arial" panose="020B0604020202020204" pitchFamily="34" charset="0"/>
              </a:rPr>
              <a:t>, protests (not riots) began in St. Petersburg Mostly women demanding bread.  </a:t>
            </a:r>
          </a:p>
          <a:p>
            <a:pPr marL="342900" indent="-342900" algn="l">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Early on in the protests, Nicholas ordered his troops to fire on the protesters, which they did.</a:t>
            </a:r>
          </a:p>
          <a:p>
            <a:pPr marL="342900" indent="-342900" algn="l">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Soon after, the troops refused to fire and joined the protesters.  The revolution had begun.</a:t>
            </a:r>
          </a:p>
        </p:txBody>
      </p:sp>
      <p:pic>
        <p:nvPicPr>
          <p:cNvPr id="10" name="Picture Placeholder 9">
            <a:extLst>
              <a:ext uri="{FF2B5EF4-FFF2-40B4-BE49-F238E27FC236}">
                <a16:creationId xmlns:a16="http://schemas.microsoft.com/office/drawing/2014/main" id="{36BBDEDC-4245-4C72-8ECA-AE56ABAD7FC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8882" r="28882"/>
          <a:stretch>
            <a:fillRect/>
          </a:stretch>
        </p:blipFill>
        <p:spPr>
          <a:xfrm>
            <a:off x="7122695" y="763702"/>
            <a:ext cx="4700338" cy="5470357"/>
          </a:xfrm>
        </p:spPr>
      </p:pic>
    </p:spTree>
    <p:extLst>
      <p:ext uri="{BB962C8B-B14F-4D97-AF65-F5344CB8AC3E}">
        <p14:creationId xmlns:p14="http://schemas.microsoft.com/office/powerpoint/2010/main" val="1093669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F9317703-0532-41B5-B630-B6004DF0B2BB}"/>
              </a:ext>
            </a:extLst>
          </p:cNvPr>
          <p:cNvPicPr>
            <a:picLocks noGrp="1" noChangeAspect="1"/>
          </p:cNvPicPr>
          <p:nvPr>
            <p:ph type="pic" idx="15"/>
          </p:nvPr>
        </p:nvPicPr>
        <p:blipFill>
          <a:blip r:embed="rId2">
            <a:extLst>
              <a:ext uri="{28A0092B-C50C-407E-A947-70E740481C1C}">
                <a14:useLocalDpi xmlns:a14="http://schemas.microsoft.com/office/drawing/2010/main" val="0"/>
              </a:ext>
            </a:extLst>
          </a:blip>
          <a:srcRect t="14630" b="14630"/>
          <a:stretch>
            <a:fillRect/>
          </a:stretch>
        </p:blipFill>
        <p:spPr>
          <a:xfrm>
            <a:off x="125576" y="257364"/>
            <a:ext cx="5970424" cy="3094817"/>
          </a:xfrm>
        </p:spPr>
      </p:pic>
      <p:sp>
        <p:nvSpPr>
          <p:cNvPr id="11" name="Text Placeholder 10">
            <a:extLst>
              <a:ext uri="{FF2B5EF4-FFF2-40B4-BE49-F238E27FC236}">
                <a16:creationId xmlns:a16="http://schemas.microsoft.com/office/drawing/2014/main" id="{ADFB3B7E-FB43-4C74-8058-8D9A19DEFDDD}"/>
              </a:ext>
            </a:extLst>
          </p:cNvPr>
          <p:cNvSpPr>
            <a:spLocks noGrp="1"/>
          </p:cNvSpPr>
          <p:nvPr>
            <p:ph type="body" sz="half" idx="19"/>
          </p:nvPr>
        </p:nvSpPr>
        <p:spPr>
          <a:xfrm>
            <a:off x="849930" y="3569676"/>
            <a:ext cx="10492140" cy="3452990"/>
          </a:xfrm>
        </p:spPr>
        <p:txBody>
          <a:bodyPr>
            <a:normAutofit/>
          </a:bodyPr>
          <a:lstStyle/>
          <a:p>
            <a:pPr marL="285750" indent="-285750" algn="l">
              <a:buFont typeface="Arial" panose="020B0604020202020204" pitchFamily="34" charset="0"/>
              <a:buChar char="•"/>
            </a:pPr>
            <a:r>
              <a:rPr lang="en-US" sz="2000" b="1" dirty="0">
                <a:latin typeface="Arial" panose="020B0604020202020204" pitchFamily="34" charset="0"/>
                <a:cs typeface="Arial" panose="020B0604020202020204" pitchFamily="34" charset="0"/>
              </a:rPr>
              <a:t>The protests grew in intensity.  Workers everywhere in the city went on strike.  </a:t>
            </a:r>
          </a:p>
          <a:p>
            <a:pPr marL="285750" indent="-285750" algn="l">
              <a:buFont typeface="Arial" panose="020B0604020202020204" pitchFamily="34" charset="0"/>
              <a:buChar char="•"/>
            </a:pPr>
            <a:r>
              <a:rPr lang="en-US" sz="2000" b="1" dirty="0">
                <a:latin typeface="Arial" panose="020B0604020202020204" pitchFamily="34" charset="0"/>
                <a:cs typeface="Arial" panose="020B0604020202020204" pitchFamily="34" charset="0"/>
              </a:rPr>
              <a:t>The chants of the crowds gradually changed from “BREAD!” to “DOWN WITH THE WAR!  DOWN WITH THE TSAR!”</a:t>
            </a:r>
          </a:p>
          <a:p>
            <a:pPr marL="285750" indent="-285750" algn="l">
              <a:buFont typeface="Arial" panose="020B0604020202020204" pitchFamily="34" charset="0"/>
              <a:buChar char="•"/>
            </a:pPr>
            <a:r>
              <a:rPr lang="en-US" sz="2000" b="1" dirty="0">
                <a:latin typeface="Arial" panose="020B0604020202020204" pitchFamily="34" charset="0"/>
                <a:cs typeface="Arial" panose="020B0604020202020204" pitchFamily="34" charset="0"/>
              </a:rPr>
              <a:t>On March 15, Tsar Nicholas II abdicated his throne in favor of his brother, who refused to accept.</a:t>
            </a:r>
          </a:p>
          <a:p>
            <a:pPr marL="285750" indent="-285750" algn="l">
              <a:buFont typeface="Arial" panose="020B0604020202020204" pitchFamily="34" charset="0"/>
              <a:buChar char="•"/>
            </a:pPr>
            <a:r>
              <a:rPr lang="en-US" sz="2000" b="1" dirty="0">
                <a:latin typeface="Arial" panose="020B0604020202020204" pitchFamily="34" charset="0"/>
                <a:cs typeface="Arial" panose="020B0604020202020204" pitchFamily="34" charset="0"/>
              </a:rPr>
              <a:t>The Duma attempted to form a provisional government, but many of the workers and soldiers formed a competing governing council called the Petrograd Soviet.</a:t>
            </a:r>
          </a:p>
        </p:txBody>
      </p:sp>
      <p:pic>
        <p:nvPicPr>
          <p:cNvPr id="24" name="Picture Placeholder 23">
            <a:extLst>
              <a:ext uri="{FF2B5EF4-FFF2-40B4-BE49-F238E27FC236}">
                <a16:creationId xmlns:a16="http://schemas.microsoft.com/office/drawing/2014/main" id="{9B42FBC0-79B7-4F42-9CBA-64BF15E4C45E}"/>
              </a:ext>
            </a:extLst>
          </p:cNvPr>
          <p:cNvPicPr>
            <a:picLocks noGrp="1" noChangeAspect="1"/>
          </p:cNvPicPr>
          <p:nvPr>
            <p:ph type="pic" idx="22"/>
          </p:nvPr>
        </p:nvPicPr>
        <p:blipFill>
          <a:blip r:embed="rId3">
            <a:extLst>
              <a:ext uri="{28A0092B-C50C-407E-A947-70E740481C1C}">
                <a14:useLocalDpi xmlns:a14="http://schemas.microsoft.com/office/drawing/2010/main" val="0"/>
              </a:ext>
            </a:extLst>
          </a:blip>
          <a:srcRect t="14438" b="14438"/>
          <a:stretch>
            <a:fillRect/>
          </a:stretch>
        </p:blipFill>
        <p:spPr>
          <a:xfrm>
            <a:off x="6234981" y="257365"/>
            <a:ext cx="5831443" cy="3030960"/>
          </a:xfrm>
        </p:spPr>
      </p:pic>
    </p:spTree>
    <p:extLst>
      <p:ext uri="{BB962C8B-B14F-4D97-AF65-F5344CB8AC3E}">
        <p14:creationId xmlns:p14="http://schemas.microsoft.com/office/powerpoint/2010/main" val="905799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12B8F-3FAA-4822-92D3-490EE98F14F2}"/>
              </a:ext>
            </a:extLst>
          </p:cNvPr>
          <p:cNvSpPr>
            <a:spLocks noGrp="1"/>
          </p:cNvSpPr>
          <p:nvPr>
            <p:ph type="title"/>
          </p:nvPr>
        </p:nvSpPr>
        <p:spPr>
          <a:xfrm>
            <a:off x="913795" y="128337"/>
            <a:ext cx="5707899" cy="635365"/>
          </a:xfrm>
        </p:spPr>
        <p:txBody>
          <a:bodyPr/>
          <a:lstStyle/>
          <a:p>
            <a:r>
              <a:rPr lang="en-US" dirty="0"/>
              <a:t>Enter the </a:t>
            </a:r>
            <a:r>
              <a:rPr lang="en-US" b="1" dirty="0"/>
              <a:t>Revolutionaries</a:t>
            </a:r>
          </a:p>
        </p:txBody>
      </p:sp>
      <p:sp>
        <p:nvSpPr>
          <p:cNvPr id="4" name="Text Placeholder 3">
            <a:extLst>
              <a:ext uri="{FF2B5EF4-FFF2-40B4-BE49-F238E27FC236}">
                <a16:creationId xmlns:a16="http://schemas.microsoft.com/office/drawing/2014/main" id="{A9D52C2D-D02E-41C6-8D60-BEEE79024B77}"/>
              </a:ext>
            </a:extLst>
          </p:cNvPr>
          <p:cNvSpPr>
            <a:spLocks noGrp="1"/>
          </p:cNvSpPr>
          <p:nvPr>
            <p:ph type="body" sz="half" idx="2"/>
          </p:nvPr>
        </p:nvSpPr>
        <p:spPr>
          <a:xfrm>
            <a:off x="128337" y="763702"/>
            <a:ext cx="6978316" cy="5749392"/>
          </a:xfrm>
        </p:spPr>
        <p:txBody>
          <a:bodyPr>
            <a:normAutofit lnSpcReduction="10000"/>
          </a:bodyPr>
          <a:lstStyle/>
          <a:p>
            <a:r>
              <a:rPr lang="en-US" sz="2400" b="1" dirty="0">
                <a:latin typeface="Arial" panose="020B0604020202020204" pitchFamily="34" charset="0"/>
                <a:cs typeface="Arial" panose="020B0604020202020204" pitchFamily="34" charset="0"/>
              </a:rPr>
              <a:t>Vladimir Ilych Ulyanov (Lenin)</a:t>
            </a:r>
          </a:p>
          <a:p>
            <a:pPr marL="342900" indent="-342900" algn="l">
              <a:buFont typeface="Arial" panose="020B0604020202020204" pitchFamily="34" charset="0"/>
              <a:buChar char="•"/>
            </a:pPr>
            <a:r>
              <a:rPr lang="en-US" sz="2000" b="1" dirty="0">
                <a:latin typeface="Arial" panose="020B0604020202020204" pitchFamily="34" charset="0"/>
                <a:cs typeface="Arial" panose="020B0604020202020204" pitchFamily="34" charset="0"/>
              </a:rPr>
              <a:t>Born in 1870 in a small town in central Russia</a:t>
            </a:r>
          </a:p>
          <a:p>
            <a:pPr marL="342900" indent="-342900" algn="l">
              <a:buFont typeface="Arial" panose="020B0604020202020204" pitchFamily="34" charset="0"/>
              <a:buChar char="•"/>
            </a:pPr>
            <a:r>
              <a:rPr lang="en-US" sz="2000" b="1" dirty="0">
                <a:latin typeface="Arial" panose="020B0604020202020204" pitchFamily="34" charset="0"/>
                <a:cs typeface="Arial" panose="020B0604020202020204" pitchFamily="34" charset="0"/>
              </a:rPr>
              <a:t>Studied at Kazan University, but was expelled in 1887 for taking part in student protests.</a:t>
            </a:r>
          </a:p>
          <a:p>
            <a:pPr marL="342900" indent="-342900" algn="l">
              <a:buFont typeface="Arial" panose="020B0604020202020204" pitchFamily="34" charset="0"/>
              <a:buChar char="•"/>
            </a:pPr>
            <a:r>
              <a:rPr lang="en-US" sz="2000" b="1" dirty="0">
                <a:latin typeface="Arial" panose="020B0604020202020204" pitchFamily="34" charset="0"/>
                <a:cs typeface="Arial" panose="020B0604020202020204" pitchFamily="34" charset="0"/>
              </a:rPr>
              <a:t>Completed Law studies in 1891</a:t>
            </a:r>
          </a:p>
          <a:p>
            <a:pPr marL="342900" indent="-342900" algn="l">
              <a:buFont typeface="Arial" panose="020B0604020202020204" pitchFamily="34" charset="0"/>
              <a:buChar char="•"/>
            </a:pPr>
            <a:r>
              <a:rPr lang="en-US" sz="2000" b="1" dirty="0">
                <a:latin typeface="Arial" panose="020B0604020202020204" pitchFamily="34" charset="0"/>
                <a:cs typeface="Arial" panose="020B0604020202020204" pitchFamily="34" charset="0"/>
              </a:rPr>
              <a:t>Became radicalized after his older brother was executed for allegedly taking part in a plot to assassinate Tsar Alexander III (Nicholas’s father)</a:t>
            </a:r>
          </a:p>
          <a:p>
            <a:pPr marL="342900" indent="-342900" algn="l">
              <a:buFont typeface="Arial" panose="020B0604020202020204" pitchFamily="34" charset="0"/>
              <a:buChar char="•"/>
            </a:pPr>
            <a:r>
              <a:rPr lang="en-US" sz="2000" b="1" dirty="0">
                <a:latin typeface="Arial" panose="020B0604020202020204" pitchFamily="34" charset="0"/>
                <a:cs typeface="Arial" panose="020B0604020202020204" pitchFamily="34" charset="0"/>
              </a:rPr>
              <a:t>Spent time exiled in Siberia where he married Nadezhda Krupskaya.</a:t>
            </a:r>
          </a:p>
          <a:p>
            <a:pPr marL="342900" indent="-342900" algn="l">
              <a:buFont typeface="Arial" panose="020B0604020202020204" pitchFamily="34" charset="0"/>
              <a:buChar char="•"/>
            </a:pPr>
            <a:r>
              <a:rPr lang="en-US" sz="2400" b="1" u="sng" dirty="0">
                <a:latin typeface="Arial" panose="020B0604020202020204" pitchFamily="34" charset="0"/>
                <a:cs typeface="Arial" panose="020B0604020202020204" pitchFamily="34" charset="0"/>
              </a:rPr>
              <a:t>He was not involved in the March 1917 revolution.  He was in Switzerland writing pamphlets and articles and giving speeches.</a:t>
            </a:r>
          </a:p>
        </p:txBody>
      </p:sp>
      <p:pic>
        <p:nvPicPr>
          <p:cNvPr id="10" name="Picture Placeholder 9">
            <a:extLst>
              <a:ext uri="{FF2B5EF4-FFF2-40B4-BE49-F238E27FC236}">
                <a16:creationId xmlns:a16="http://schemas.microsoft.com/office/drawing/2014/main" id="{2E9AAA36-E050-40D2-821C-59A7EE43770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8320" r="8320"/>
          <a:stretch>
            <a:fillRect/>
          </a:stretch>
        </p:blipFill>
        <p:spPr>
          <a:xfrm>
            <a:off x="7636043" y="304799"/>
            <a:ext cx="4058652" cy="5999747"/>
          </a:xfrm>
        </p:spPr>
      </p:pic>
    </p:spTree>
    <p:extLst>
      <p:ext uri="{BB962C8B-B14F-4D97-AF65-F5344CB8AC3E}">
        <p14:creationId xmlns:p14="http://schemas.microsoft.com/office/powerpoint/2010/main" val="1292248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748D-BEEC-43A4-BFF3-B31C0275A5D9}"/>
              </a:ext>
            </a:extLst>
          </p:cNvPr>
          <p:cNvSpPr>
            <a:spLocks noGrp="1"/>
          </p:cNvSpPr>
          <p:nvPr>
            <p:ph type="title"/>
          </p:nvPr>
        </p:nvSpPr>
        <p:spPr>
          <a:xfrm>
            <a:off x="913795" y="609600"/>
            <a:ext cx="10353762" cy="1257300"/>
          </a:xfrm>
        </p:spPr>
        <p:txBody>
          <a:bodyPr>
            <a:normAutofit/>
          </a:bodyPr>
          <a:lstStyle/>
          <a:p>
            <a:r>
              <a:rPr lang="en-US" b="1" dirty="0"/>
              <a:t>A fascinating tale in three parts</a:t>
            </a:r>
          </a:p>
        </p:txBody>
      </p:sp>
      <p:graphicFrame>
        <p:nvGraphicFramePr>
          <p:cNvPr id="4" name="Content Placeholder 2">
            <a:extLst>
              <a:ext uri="{FF2B5EF4-FFF2-40B4-BE49-F238E27FC236}">
                <a16:creationId xmlns:a16="http://schemas.microsoft.com/office/drawing/2014/main" id="{AED04DAF-1E3F-4397-8834-E64118E9B2CD}"/>
              </a:ext>
            </a:extLst>
          </p:cNvPr>
          <p:cNvGraphicFramePr>
            <a:graphicFrameLocks noGrp="1"/>
          </p:cNvGraphicFramePr>
          <p:nvPr>
            <p:ph idx="1"/>
            <p:extLst>
              <p:ext uri="{D42A27DB-BD31-4B8C-83A1-F6EECF244321}">
                <p14:modId xmlns:p14="http://schemas.microsoft.com/office/powerpoint/2010/main" val="1786513395"/>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9089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1911C-E72D-4E89-B1CD-E7885C2378E1}"/>
              </a:ext>
            </a:extLst>
          </p:cNvPr>
          <p:cNvSpPr>
            <a:spLocks noGrp="1"/>
          </p:cNvSpPr>
          <p:nvPr>
            <p:ph type="title"/>
          </p:nvPr>
        </p:nvSpPr>
        <p:spPr>
          <a:xfrm>
            <a:off x="161355" y="288759"/>
            <a:ext cx="5742140" cy="577515"/>
          </a:xfrm>
        </p:spPr>
        <p:txBody>
          <a:bodyPr/>
          <a:lstStyle/>
          <a:p>
            <a:r>
              <a:rPr lang="en-US" b="1" dirty="0">
                <a:latin typeface="Arial" panose="020B0604020202020204" pitchFamily="34" charset="0"/>
                <a:cs typeface="Arial" panose="020B0604020202020204" pitchFamily="34" charset="0"/>
              </a:rPr>
              <a:t>Lenin Returns To Russia</a:t>
            </a:r>
          </a:p>
        </p:txBody>
      </p:sp>
      <p:pic>
        <p:nvPicPr>
          <p:cNvPr id="6" name="Picture Placeholder 5">
            <a:extLst>
              <a:ext uri="{FF2B5EF4-FFF2-40B4-BE49-F238E27FC236}">
                <a16:creationId xmlns:a16="http://schemas.microsoft.com/office/drawing/2014/main" id="{0A6BC071-4300-4342-9197-855C332C187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6846" r="6846"/>
          <a:stretch>
            <a:fillRect/>
          </a:stretch>
        </p:blipFill>
        <p:spPr>
          <a:xfrm>
            <a:off x="6753726" y="288758"/>
            <a:ext cx="5276919" cy="6432884"/>
          </a:xfrm>
        </p:spPr>
      </p:pic>
      <p:sp>
        <p:nvSpPr>
          <p:cNvPr id="4" name="Text Placeholder 3">
            <a:extLst>
              <a:ext uri="{FF2B5EF4-FFF2-40B4-BE49-F238E27FC236}">
                <a16:creationId xmlns:a16="http://schemas.microsoft.com/office/drawing/2014/main" id="{EE392BE1-83F2-488C-BE5F-04EDD9D54095}"/>
              </a:ext>
            </a:extLst>
          </p:cNvPr>
          <p:cNvSpPr>
            <a:spLocks noGrp="1"/>
          </p:cNvSpPr>
          <p:nvPr>
            <p:ph type="body" sz="half" idx="2"/>
          </p:nvPr>
        </p:nvSpPr>
        <p:spPr>
          <a:xfrm>
            <a:off x="281671" y="1107831"/>
            <a:ext cx="6136714" cy="5276927"/>
          </a:xfrm>
        </p:spPr>
        <p:txBody>
          <a:bodyPr>
            <a:normAutofit/>
          </a:bodyPr>
          <a:lstStyle/>
          <a:p>
            <a:pPr marL="342900" indent="-342900" algn="l">
              <a:buFont typeface="Arial" panose="020B0604020202020204" pitchFamily="34" charset="0"/>
              <a:buChar char="•"/>
            </a:pPr>
            <a:r>
              <a:rPr lang="en-US" sz="2000" b="1" dirty="0">
                <a:latin typeface="Arial" panose="020B0604020202020204" pitchFamily="34" charset="0"/>
                <a:cs typeface="Arial" panose="020B0604020202020204" pitchFamily="34" charset="0"/>
              </a:rPr>
              <a:t>When he learns of the revolution and the abdication of Nicholas, he and about thirty other exiles decide it’s time to get back to Russia and take charge.</a:t>
            </a:r>
          </a:p>
          <a:p>
            <a:pPr marL="342900" indent="-342900" algn="l">
              <a:buFont typeface="Arial" panose="020B0604020202020204" pitchFamily="34" charset="0"/>
              <a:buChar char="•"/>
            </a:pPr>
            <a:r>
              <a:rPr lang="en-US" sz="2000" b="1" dirty="0">
                <a:latin typeface="Arial" panose="020B0604020202020204" pitchFamily="34" charset="0"/>
                <a:cs typeface="Arial" panose="020B0604020202020204" pitchFamily="34" charset="0"/>
              </a:rPr>
              <a:t>Russia was at war with Germany, so how does he get back?  The German government not only transported him, but also gave him plenty of cash in order for him to be able to stir up trouble and get Russia out of the war.  He arrived in Petrograd on April 16, 1917.</a:t>
            </a:r>
          </a:p>
          <a:p>
            <a:pPr marL="342900" indent="-342900" algn="l">
              <a:buFont typeface="Arial" panose="020B0604020202020204" pitchFamily="34" charset="0"/>
              <a:buChar char="•"/>
            </a:pPr>
            <a:r>
              <a:rPr lang="en-US" sz="2000" b="1" dirty="0">
                <a:latin typeface="Arial" panose="020B0604020202020204" pitchFamily="34" charset="0"/>
                <a:cs typeface="Arial" panose="020B0604020202020204" pitchFamily="34" charset="0"/>
              </a:rPr>
              <a:t>When Kerensky and the people learned that the German enemy was financing him, he had to bug out to Finland until things cooled off.</a:t>
            </a:r>
          </a:p>
        </p:txBody>
      </p:sp>
    </p:spTree>
    <p:extLst>
      <p:ext uri="{BB962C8B-B14F-4D97-AF65-F5344CB8AC3E}">
        <p14:creationId xmlns:p14="http://schemas.microsoft.com/office/powerpoint/2010/main" val="1043353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920A59A-8EA4-449D-AEDF-189EBC5DCC26}"/>
              </a:ext>
            </a:extLst>
          </p:cNvPr>
          <p:cNvSpPr>
            <a:spLocks noGrp="1"/>
          </p:cNvSpPr>
          <p:nvPr>
            <p:ph type="title"/>
          </p:nvPr>
        </p:nvSpPr>
        <p:spPr>
          <a:xfrm>
            <a:off x="913806" y="226547"/>
            <a:ext cx="10355326" cy="503369"/>
          </a:xfrm>
        </p:spPr>
        <p:txBody>
          <a:bodyPr/>
          <a:lstStyle/>
          <a:p>
            <a:r>
              <a:rPr lang="en-US" b="1" dirty="0">
                <a:solidFill>
                  <a:schemeClr val="tx1"/>
                </a:solidFill>
              </a:rPr>
              <a:t>Lenin in Petrograd (St. Petersburg)</a:t>
            </a:r>
          </a:p>
        </p:txBody>
      </p:sp>
      <p:pic>
        <p:nvPicPr>
          <p:cNvPr id="13" name="Picture Placeholder 12">
            <a:extLst>
              <a:ext uri="{FF2B5EF4-FFF2-40B4-BE49-F238E27FC236}">
                <a16:creationId xmlns:a16="http://schemas.microsoft.com/office/drawing/2014/main" id="{655BBD01-ECF7-4142-B817-D0224D8FCC1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0153" b="20153"/>
          <a:stretch>
            <a:fillRect/>
          </a:stretch>
        </p:blipFill>
        <p:spPr>
          <a:xfrm>
            <a:off x="678340" y="729916"/>
            <a:ext cx="11246398" cy="4553761"/>
          </a:xfrm>
        </p:spPr>
      </p:pic>
      <p:sp>
        <p:nvSpPr>
          <p:cNvPr id="11" name="Text Placeholder 10">
            <a:extLst>
              <a:ext uri="{FF2B5EF4-FFF2-40B4-BE49-F238E27FC236}">
                <a16:creationId xmlns:a16="http://schemas.microsoft.com/office/drawing/2014/main" id="{0AAA8A0C-A3FB-4294-A535-DA99803E1760}"/>
              </a:ext>
            </a:extLst>
          </p:cNvPr>
          <p:cNvSpPr>
            <a:spLocks noGrp="1"/>
          </p:cNvSpPr>
          <p:nvPr>
            <p:ph type="body" sz="half" idx="2"/>
          </p:nvPr>
        </p:nvSpPr>
        <p:spPr>
          <a:xfrm>
            <a:off x="297902" y="5390147"/>
            <a:ext cx="11246398" cy="1241305"/>
          </a:xfrm>
        </p:spPr>
        <p:txBody>
          <a:bodyPr>
            <a:normAutofit fontScale="77500" lnSpcReduction="20000"/>
          </a:bodyPr>
          <a:lstStyle/>
          <a:p>
            <a:pPr algn="l"/>
            <a:r>
              <a:rPr lang="en-US" sz="2000" b="1" dirty="0">
                <a:latin typeface="Arial" panose="020B0604020202020204" pitchFamily="34" charset="0"/>
                <a:cs typeface="Arial" panose="020B0604020202020204" pitchFamily="34" charset="0"/>
              </a:rPr>
              <a:t>Returning from Finland, he is welcomed enthusiastically by the masses. Lenin is a great orator. He gains the support of the masses with the slogan “PEACE, LAND AND BREAD”.  He  is absolute in his convictions.  He is power hungry.  He seeks to destroy all vestiges of the Monarchy and upper classes of society with as much violence as possible.  As time goes on, anyone that disagrees with him on any matter is a traitor and enemy of the revolution and the people.</a:t>
            </a:r>
          </a:p>
        </p:txBody>
      </p:sp>
    </p:spTree>
    <p:extLst>
      <p:ext uri="{BB962C8B-B14F-4D97-AF65-F5344CB8AC3E}">
        <p14:creationId xmlns:p14="http://schemas.microsoft.com/office/powerpoint/2010/main" val="3220942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AFBCAF-FA13-4309-923F-859D72201989}"/>
              </a:ext>
            </a:extLst>
          </p:cNvPr>
          <p:cNvSpPr>
            <a:spLocks noGrp="1"/>
          </p:cNvSpPr>
          <p:nvPr>
            <p:ph type="title"/>
          </p:nvPr>
        </p:nvSpPr>
        <p:spPr>
          <a:xfrm>
            <a:off x="913795" y="128338"/>
            <a:ext cx="4844716" cy="673767"/>
          </a:xfrm>
        </p:spPr>
        <p:txBody>
          <a:bodyPr>
            <a:normAutofit fontScale="90000"/>
          </a:bodyPr>
          <a:lstStyle/>
          <a:p>
            <a:r>
              <a:rPr lang="en-US" sz="3200" b="1" dirty="0">
                <a:solidFill>
                  <a:schemeClr val="tx1"/>
                </a:solidFill>
              </a:rPr>
              <a:t>The Provisional Government</a:t>
            </a:r>
          </a:p>
        </p:txBody>
      </p:sp>
      <p:pic>
        <p:nvPicPr>
          <p:cNvPr id="9" name="Content Placeholder 8">
            <a:extLst>
              <a:ext uri="{FF2B5EF4-FFF2-40B4-BE49-F238E27FC236}">
                <a16:creationId xmlns:a16="http://schemas.microsoft.com/office/drawing/2014/main" id="{B4CAD2EF-E249-4C16-85B0-3B3B44FFF82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7337277" y="802105"/>
            <a:ext cx="4487092" cy="4956329"/>
          </a:xfrm>
        </p:spPr>
      </p:pic>
      <p:sp>
        <p:nvSpPr>
          <p:cNvPr id="7" name="Text Placeholder 6">
            <a:extLst>
              <a:ext uri="{FF2B5EF4-FFF2-40B4-BE49-F238E27FC236}">
                <a16:creationId xmlns:a16="http://schemas.microsoft.com/office/drawing/2014/main" id="{F223F546-2943-4451-B31F-F660BE7C255F}"/>
              </a:ext>
            </a:extLst>
          </p:cNvPr>
          <p:cNvSpPr>
            <a:spLocks noGrp="1"/>
          </p:cNvSpPr>
          <p:nvPr>
            <p:ph type="body" sz="half" idx="2"/>
          </p:nvPr>
        </p:nvSpPr>
        <p:spPr>
          <a:xfrm>
            <a:off x="240632" y="1105567"/>
            <a:ext cx="6641432" cy="5134811"/>
          </a:xfrm>
        </p:spPr>
        <p:txBody>
          <a:bodyPr>
            <a:normAutofit/>
          </a:bodyPr>
          <a:lstStyle/>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The Duma, (House of Representatives) consisted of many members of the old government,  They formed a provisional government until a permanent one could be constituted.  The provisional government came under the eventual leadership of Alexander Kerensky.</a:t>
            </a:r>
          </a:p>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Kerensky advocated supporting the war and Russia’s allies</a:t>
            </a:r>
          </a:p>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There were constant conflicts between the Provisionals and the Petrograd Soviet.</a:t>
            </a:r>
          </a:p>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Russia continued to fall deeper into chaos.  More mass desertions of soldiers and more strikes.  When Kerensky ordered more troops to the front, they refused to go.  He lost the army, his power base.</a:t>
            </a: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9992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A1C14-C596-4E27-9D1B-5DAF1D4DC314}"/>
              </a:ext>
            </a:extLst>
          </p:cNvPr>
          <p:cNvSpPr>
            <a:spLocks noGrp="1"/>
          </p:cNvSpPr>
          <p:nvPr>
            <p:ph type="title"/>
          </p:nvPr>
        </p:nvSpPr>
        <p:spPr>
          <a:xfrm>
            <a:off x="144380" y="208548"/>
            <a:ext cx="3801978" cy="802105"/>
          </a:xfrm>
        </p:spPr>
        <p:txBody>
          <a:bodyPr>
            <a:normAutofit fontScale="90000"/>
          </a:bodyPr>
          <a:lstStyle/>
          <a:p>
            <a:r>
              <a:rPr lang="en-US" b="1" dirty="0"/>
              <a:t>Storming </a:t>
            </a:r>
            <a:r>
              <a:rPr lang="en-US" b="1" dirty="0">
                <a:effectLst/>
              </a:rPr>
              <a:t>the</a:t>
            </a:r>
            <a:r>
              <a:rPr lang="en-US" b="1" dirty="0"/>
              <a:t> Winter Palace and taking over</a:t>
            </a:r>
          </a:p>
        </p:txBody>
      </p:sp>
      <p:pic>
        <p:nvPicPr>
          <p:cNvPr id="6" name="Content Placeholder 5">
            <a:extLst>
              <a:ext uri="{FF2B5EF4-FFF2-40B4-BE49-F238E27FC236}">
                <a16:creationId xmlns:a16="http://schemas.microsoft.com/office/drawing/2014/main" id="{BDEC0069-8C9E-41E3-B3DB-FDB7E29C7B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48463" y="1134979"/>
            <a:ext cx="7106652" cy="4588041"/>
          </a:xfrm>
        </p:spPr>
      </p:pic>
      <p:sp>
        <p:nvSpPr>
          <p:cNvPr id="4" name="Text Placeholder 3">
            <a:extLst>
              <a:ext uri="{FF2B5EF4-FFF2-40B4-BE49-F238E27FC236}">
                <a16:creationId xmlns:a16="http://schemas.microsoft.com/office/drawing/2014/main" id="{DD013FC9-0F29-4A4C-ABDA-15C865E80492}"/>
              </a:ext>
            </a:extLst>
          </p:cNvPr>
          <p:cNvSpPr>
            <a:spLocks noGrp="1"/>
          </p:cNvSpPr>
          <p:nvPr>
            <p:ph type="body" sz="half" idx="2"/>
          </p:nvPr>
        </p:nvSpPr>
        <p:spPr>
          <a:xfrm>
            <a:off x="144380" y="1168399"/>
            <a:ext cx="4459704" cy="4895517"/>
          </a:xfrm>
        </p:spPr>
        <p:txBody>
          <a:bodyPr>
            <a:noAutofit/>
          </a:bodyPr>
          <a:lstStyle/>
          <a:p>
            <a:pPr algn="l"/>
            <a:r>
              <a:rPr lang="en-US" sz="2000" b="1" dirty="0">
                <a:latin typeface="Arial" panose="020B0604020202020204" pitchFamily="34" charset="0"/>
                <a:cs typeface="Arial" panose="020B0604020202020204" pitchFamily="34" charset="0"/>
              </a:rPr>
              <a:t>The painting to the right is a highly fictionalized rendering of the taking over of the seat of the provisional government on November 7, 1917 (October 25 on the Russian calendar).  The defenders, cadets, Cossacks and women guards quickly surrendered.  The Bolsheviks moved to an unlocked room where the Duma was meeting and arrested them.  Kerensky had escaped earlier to Finland.</a:t>
            </a:r>
          </a:p>
        </p:txBody>
      </p:sp>
    </p:spTree>
    <p:extLst>
      <p:ext uri="{BB962C8B-B14F-4D97-AF65-F5344CB8AC3E}">
        <p14:creationId xmlns:p14="http://schemas.microsoft.com/office/powerpoint/2010/main" val="2334534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0FB32D-B03C-4965-A72D-1CC0215038D9}"/>
              </a:ext>
            </a:extLst>
          </p:cNvPr>
          <p:cNvSpPr>
            <a:spLocks noGrp="1"/>
          </p:cNvSpPr>
          <p:nvPr>
            <p:ph type="title"/>
          </p:nvPr>
        </p:nvSpPr>
        <p:spPr>
          <a:xfrm>
            <a:off x="166598" y="382158"/>
            <a:ext cx="10353762" cy="452557"/>
          </a:xfrm>
        </p:spPr>
        <p:txBody>
          <a:bodyPr>
            <a:normAutofit fontScale="90000"/>
          </a:bodyPr>
          <a:lstStyle/>
          <a:p>
            <a:r>
              <a:rPr lang="en-US" b="1" dirty="0">
                <a:latin typeface="Arial" panose="020B0604020202020204" pitchFamily="34" charset="0"/>
                <a:cs typeface="Arial" panose="020B0604020202020204" pitchFamily="34" charset="0"/>
              </a:rPr>
              <a:t>Civil War!</a:t>
            </a:r>
          </a:p>
        </p:txBody>
      </p:sp>
      <p:sp>
        <p:nvSpPr>
          <p:cNvPr id="6" name="Text Placeholder 5">
            <a:extLst>
              <a:ext uri="{FF2B5EF4-FFF2-40B4-BE49-F238E27FC236}">
                <a16:creationId xmlns:a16="http://schemas.microsoft.com/office/drawing/2014/main" id="{2F0C3294-75EF-44B1-9D42-8A60994F80BD}"/>
              </a:ext>
            </a:extLst>
          </p:cNvPr>
          <p:cNvSpPr>
            <a:spLocks noGrp="1"/>
          </p:cNvSpPr>
          <p:nvPr>
            <p:ph type="body" sz="half" idx="2"/>
          </p:nvPr>
        </p:nvSpPr>
        <p:spPr>
          <a:xfrm>
            <a:off x="368968" y="952501"/>
            <a:ext cx="11342385" cy="5523342"/>
          </a:xfrm>
        </p:spPr>
        <p:txBody>
          <a:bodyPr>
            <a:normAutofit fontScale="62500" lnSpcReduction="20000"/>
          </a:bodyPr>
          <a:lstStyle/>
          <a:p>
            <a:pPr marL="342900" indent="-342900" algn="l">
              <a:buFont typeface="Arial" panose="020B0604020202020204" pitchFamily="34" charset="0"/>
              <a:buChar char="•"/>
            </a:pPr>
            <a:r>
              <a:rPr lang="en-US" sz="3200" b="1" dirty="0">
                <a:latin typeface="Arial" panose="020B0604020202020204" pitchFamily="34" charset="0"/>
                <a:cs typeface="Arial" panose="020B0604020202020204" pitchFamily="34" charset="0"/>
              </a:rPr>
              <a:t>Shortly after the Bolshevik takeover in November 1917, Lenin his comrades allowed a national election that had been previously scheduled by the Provisional Government to take place, believing that the election would  legitimize themselves.</a:t>
            </a:r>
          </a:p>
          <a:p>
            <a:pPr marL="342900" indent="-342900" algn="l">
              <a:buFont typeface="Arial" panose="020B0604020202020204" pitchFamily="34" charset="0"/>
              <a:buChar char="•"/>
            </a:pPr>
            <a:r>
              <a:rPr lang="en-US" sz="3200" b="1" dirty="0">
                <a:latin typeface="Arial" panose="020B0604020202020204" pitchFamily="34" charset="0"/>
                <a:cs typeface="Arial" panose="020B0604020202020204" pitchFamily="34" charset="0"/>
              </a:rPr>
              <a:t>The Bolsheviks lost badly.  So Lenin decided to impose the “Dictatorship of the Proletariat”  Civil war breaks out.</a:t>
            </a:r>
          </a:p>
          <a:p>
            <a:pPr marL="342900" indent="-342900" algn="l">
              <a:buFont typeface="Arial" panose="020B0604020202020204" pitchFamily="34" charset="0"/>
              <a:buChar char="•"/>
            </a:pPr>
            <a:r>
              <a:rPr lang="en-US" sz="3200" b="1" dirty="0">
                <a:latin typeface="Arial" panose="020B0604020202020204" pitchFamily="34" charset="0"/>
                <a:cs typeface="Arial" panose="020B0604020202020204" pitchFamily="34" charset="0"/>
              </a:rPr>
              <a:t>Lenin created the “Red Terror” campaign.  Using his newly created secret police, the “Cheka”.  He had tens of thousands of his political opponents killed.  Many more were exiled to Siberia.</a:t>
            </a:r>
          </a:p>
          <a:p>
            <a:pPr marL="342900" indent="-342900" algn="l">
              <a:buFont typeface="Arial" panose="020B0604020202020204" pitchFamily="34" charset="0"/>
              <a:buChar char="•"/>
            </a:pPr>
            <a:r>
              <a:rPr lang="en-US" sz="3200" b="1" dirty="0">
                <a:latin typeface="Arial" panose="020B0604020202020204" pitchFamily="34" charset="0"/>
                <a:cs typeface="Arial" panose="020B0604020202020204" pitchFamily="34" charset="0"/>
              </a:rPr>
              <a:t>The civil war was fought essentially between the Bolsheviks (Reds) and the Mensheviks (Whites).   The Whites consisted of everyone else who were against the Bolsheviks - monarchists, capitalists, supporters of social democracy, etc. in a loose and shifting confederation.</a:t>
            </a:r>
          </a:p>
          <a:p>
            <a:pPr marL="342900" indent="-342900" algn="l">
              <a:buFont typeface="Arial" panose="020B0604020202020204" pitchFamily="34" charset="0"/>
              <a:buChar char="•"/>
            </a:pPr>
            <a:r>
              <a:rPr lang="en-US" sz="3200" b="1" dirty="0">
                <a:latin typeface="Arial" panose="020B0604020202020204" pitchFamily="34" charset="0"/>
                <a:cs typeface="Arial" panose="020B0604020202020204" pitchFamily="34" charset="0"/>
              </a:rPr>
              <a:t>Many Western countries, including the United States sent troops so support the Whites.</a:t>
            </a:r>
          </a:p>
          <a:p>
            <a:pPr marL="342900" indent="-342900" algn="l">
              <a:buFont typeface="Arial" panose="020B0604020202020204" pitchFamily="34" charset="0"/>
              <a:buChar char="•"/>
            </a:pPr>
            <a:r>
              <a:rPr lang="en-US" sz="3200" b="1" dirty="0">
                <a:latin typeface="Arial" panose="020B0604020202020204" pitchFamily="34" charset="0"/>
                <a:cs typeface="Arial" panose="020B0604020202020204" pitchFamily="34" charset="0"/>
              </a:rPr>
              <a:t>The U.S, sent about 5,000 troops called the “Polar Bear Brigade”</a:t>
            </a:r>
          </a:p>
          <a:p>
            <a:pPr marL="342900" indent="-342900" algn="l">
              <a:buFont typeface="Arial" panose="020B0604020202020204" pitchFamily="34" charset="0"/>
              <a:buChar char="•"/>
            </a:pPr>
            <a:r>
              <a:rPr lang="en-US" sz="3200" b="1" dirty="0">
                <a:latin typeface="Arial" panose="020B0604020202020204" pitchFamily="34" charset="0"/>
                <a:cs typeface="Arial" panose="020B0604020202020204" pitchFamily="34" charset="0"/>
              </a:rPr>
              <a:t>The civil war was a mess!  No real organized fronts, battles everywhere.  Civilian slaughter was rampant.   Estimated 10,500,000 killed of which 6,000,000 were civilians.</a:t>
            </a:r>
          </a:p>
          <a:p>
            <a:endParaRPr lang="en-US" dirty="0"/>
          </a:p>
        </p:txBody>
      </p:sp>
    </p:spTree>
    <p:extLst>
      <p:ext uri="{BB962C8B-B14F-4D97-AF65-F5344CB8AC3E}">
        <p14:creationId xmlns:p14="http://schemas.microsoft.com/office/powerpoint/2010/main" val="394709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B5BE2D-01BF-4847-BA6F-26C72E107041}"/>
              </a:ext>
            </a:extLst>
          </p:cNvPr>
          <p:cNvSpPr>
            <a:spLocks noGrp="1"/>
          </p:cNvSpPr>
          <p:nvPr>
            <p:ph type="title"/>
          </p:nvPr>
        </p:nvSpPr>
        <p:spPr>
          <a:xfrm>
            <a:off x="913795" y="128338"/>
            <a:ext cx="10353762" cy="625642"/>
          </a:xfrm>
        </p:spPr>
        <p:txBody>
          <a:bodyPr>
            <a:normAutofit fontScale="90000"/>
          </a:bodyPr>
          <a:lstStyle/>
          <a:p>
            <a:r>
              <a:rPr lang="en-US" dirty="0"/>
              <a:t>Tsar Nicholas Romanov and his Family</a:t>
            </a:r>
          </a:p>
        </p:txBody>
      </p:sp>
      <p:pic>
        <p:nvPicPr>
          <p:cNvPr id="8" name="Content Placeholder 7">
            <a:extLst>
              <a:ext uri="{FF2B5EF4-FFF2-40B4-BE49-F238E27FC236}">
                <a16:creationId xmlns:a16="http://schemas.microsoft.com/office/drawing/2014/main" id="{D4DAB790-7DED-4DDB-83AA-A73CF1BF18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95" y="854243"/>
            <a:ext cx="10000230" cy="5470357"/>
          </a:xfrm>
        </p:spPr>
      </p:pic>
    </p:spTree>
    <p:extLst>
      <p:ext uri="{BB962C8B-B14F-4D97-AF65-F5344CB8AC3E}">
        <p14:creationId xmlns:p14="http://schemas.microsoft.com/office/powerpoint/2010/main" val="3352129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CA2BA-6B0D-45B7-9F53-651B6D20F1FA}"/>
              </a:ext>
            </a:extLst>
          </p:cNvPr>
          <p:cNvSpPr>
            <a:spLocks noGrp="1"/>
          </p:cNvSpPr>
          <p:nvPr>
            <p:ph type="title"/>
          </p:nvPr>
        </p:nvSpPr>
        <p:spPr>
          <a:xfrm>
            <a:off x="913795" y="272716"/>
            <a:ext cx="10353762" cy="778043"/>
          </a:xfrm>
        </p:spPr>
        <p:txBody>
          <a:bodyPr>
            <a:normAutofit/>
          </a:bodyPr>
          <a:lstStyle/>
          <a:p>
            <a:r>
              <a:rPr lang="en-US" dirty="0">
                <a:latin typeface="Arial" panose="020B0604020202020204" pitchFamily="34" charset="0"/>
                <a:cs typeface="Arial" panose="020B0604020202020204" pitchFamily="34" charset="0"/>
              </a:rPr>
              <a:t>The death of the Romanovs</a:t>
            </a:r>
          </a:p>
        </p:txBody>
      </p:sp>
      <p:sp>
        <p:nvSpPr>
          <p:cNvPr id="3" name="Content Placeholder 2">
            <a:extLst>
              <a:ext uri="{FF2B5EF4-FFF2-40B4-BE49-F238E27FC236}">
                <a16:creationId xmlns:a16="http://schemas.microsoft.com/office/drawing/2014/main" id="{22C6E7D8-1AFE-4F9B-B9AE-AF3725B0CEF5}"/>
              </a:ext>
            </a:extLst>
          </p:cNvPr>
          <p:cNvSpPr>
            <a:spLocks noGrp="1"/>
          </p:cNvSpPr>
          <p:nvPr>
            <p:ph idx="1"/>
          </p:nvPr>
        </p:nvSpPr>
        <p:spPr>
          <a:xfrm>
            <a:off x="513347" y="1379620"/>
            <a:ext cx="10898589" cy="5021179"/>
          </a:xfrm>
        </p:spPr>
        <p:txBody>
          <a:bodyPr>
            <a:normAutofit/>
          </a:bodyPr>
          <a:lstStyle/>
          <a:p>
            <a:r>
              <a:rPr lang="en-US" sz="2000" b="1" i="0" dirty="0">
                <a:solidFill>
                  <a:schemeClr val="tx1"/>
                </a:solidFill>
                <a:effectLst/>
                <a:latin typeface="Arial" panose="020B0604020202020204" pitchFamily="34" charset="0"/>
              </a:rPr>
              <a:t>The Imperial family, Nicholas and Alexandra and their five children: Olga, Tatiana, Maria Anastasia and Alexei were </a:t>
            </a:r>
            <a:r>
              <a:rPr lang="en-US" sz="2000" b="1" dirty="0">
                <a:solidFill>
                  <a:schemeClr val="tx1"/>
                </a:solidFill>
                <a:effectLst/>
                <a:latin typeface="Arial" panose="020B0604020202020204" pitchFamily="34" charset="0"/>
              </a:rPr>
              <a:t>held in various locations </a:t>
            </a:r>
            <a:r>
              <a:rPr lang="en-US" sz="2000" b="1" i="0" dirty="0">
                <a:solidFill>
                  <a:schemeClr val="tx1"/>
                </a:solidFill>
                <a:effectLst/>
                <a:latin typeface="Arial" panose="020B0604020202020204" pitchFamily="34" charset="0"/>
              </a:rPr>
              <a:t>by Lenin and the Bolsheviks, and finally transported to the town of Yekaterinburg in the Urals.  </a:t>
            </a:r>
          </a:p>
          <a:p>
            <a:r>
              <a:rPr lang="en-US" sz="2000" b="1" dirty="0">
                <a:solidFill>
                  <a:schemeClr val="tx1"/>
                </a:solidFill>
                <a:effectLst/>
                <a:latin typeface="Arial" panose="020B0604020202020204" pitchFamily="34" charset="0"/>
              </a:rPr>
              <a:t>The White army was threatening to capture Yekaterinburg, and the decision was made and approved by Lenin to dispose of all of the Romanovs.</a:t>
            </a:r>
            <a:endParaRPr lang="en-US" sz="2000" b="1" i="0" dirty="0">
              <a:solidFill>
                <a:schemeClr val="tx1"/>
              </a:solidFill>
              <a:effectLst/>
              <a:latin typeface="Arial" panose="020B0604020202020204" pitchFamily="34" charset="0"/>
            </a:endParaRPr>
          </a:p>
          <a:p>
            <a:r>
              <a:rPr lang="en-US" sz="2000" b="1" i="0" dirty="0">
                <a:solidFill>
                  <a:schemeClr val="tx1"/>
                </a:solidFill>
                <a:effectLst/>
                <a:latin typeface="Arial" panose="020B0604020202020204" pitchFamily="34" charset="0"/>
              </a:rPr>
              <a:t>On the night of 16–17 July 1918, the family was ordered to </a:t>
            </a:r>
            <a:r>
              <a:rPr lang="en-US" sz="2000" b="1" dirty="0">
                <a:solidFill>
                  <a:schemeClr val="tx1"/>
                </a:solidFill>
                <a:effectLst/>
                <a:latin typeface="Arial" panose="020B0604020202020204" pitchFamily="34" charset="0"/>
              </a:rPr>
              <a:t>a </a:t>
            </a:r>
            <a:r>
              <a:rPr lang="en-US" sz="2000" b="1" i="0" dirty="0">
                <a:solidFill>
                  <a:schemeClr val="tx1"/>
                </a:solidFill>
                <a:effectLst/>
                <a:latin typeface="Arial" panose="020B0604020202020204" pitchFamily="34" charset="0"/>
              </a:rPr>
              <a:t>small basement </a:t>
            </a:r>
            <a:r>
              <a:rPr lang="en-US" sz="2000" b="1" dirty="0">
                <a:solidFill>
                  <a:schemeClr val="tx1"/>
                </a:solidFill>
                <a:effectLst/>
                <a:latin typeface="Arial" panose="020B0604020202020204" pitchFamily="34" charset="0"/>
              </a:rPr>
              <a:t>in</a:t>
            </a:r>
            <a:r>
              <a:rPr lang="en-US" sz="2000" b="1" i="0" dirty="0">
                <a:solidFill>
                  <a:schemeClr val="tx1"/>
                </a:solidFill>
                <a:effectLst/>
                <a:latin typeface="Arial" panose="020B0604020202020204" pitchFamily="34" charset="0"/>
              </a:rPr>
              <a:t> th</a:t>
            </a:r>
            <a:r>
              <a:rPr lang="en-US" sz="2000" b="1" dirty="0">
                <a:solidFill>
                  <a:schemeClr val="tx1"/>
                </a:solidFill>
                <a:effectLst/>
                <a:latin typeface="Arial" panose="020B0604020202020204" pitchFamily="34" charset="0"/>
              </a:rPr>
              <a:t>e Ipatiev house, ostensibly for photographs.  They and four retainers were brutally murdered under a hail of bullets by about half a dozen Bolshevik guards.</a:t>
            </a:r>
          </a:p>
          <a:p>
            <a:r>
              <a:rPr lang="en-US" sz="2000" b="1" dirty="0">
                <a:solidFill>
                  <a:schemeClr val="tx1"/>
                </a:solidFill>
                <a:effectLst/>
                <a:latin typeface="Arial" panose="020B0604020202020204" pitchFamily="34" charset="0"/>
              </a:rPr>
              <a:t>Their guards were not very good shots, and some of the royal family had to be bayonetted and bashed with rifle butts to finish them off.</a:t>
            </a:r>
          </a:p>
          <a:p>
            <a:r>
              <a:rPr lang="en-US" sz="2000" b="1" dirty="0">
                <a:solidFill>
                  <a:schemeClr val="tx1"/>
                </a:solidFill>
                <a:effectLst/>
                <a:latin typeface="Arial" panose="020B0604020202020204" pitchFamily="34" charset="0"/>
              </a:rPr>
              <a:t>Their bodies were taken to the forest, mutilated and scattered and buried.</a:t>
            </a:r>
          </a:p>
          <a:p>
            <a:endParaRPr lang="en-US" sz="2000" dirty="0">
              <a:solidFill>
                <a:schemeClr val="tx1"/>
              </a:solidFill>
              <a:effectLst/>
              <a:latin typeface="Arial" panose="020B0604020202020204" pitchFamily="34" charset="0"/>
            </a:endParaRPr>
          </a:p>
          <a:p>
            <a:endParaRPr lang="en-US" sz="2000" dirty="0">
              <a:solidFill>
                <a:schemeClr val="tx1"/>
              </a:solidFill>
            </a:endParaRPr>
          </a:p>
        </p:txBody>
      </p:sp>
    </p:spTree>
    <p:extLst>
      <p:ext uri="{BB962C8B-B14F-4D97-AF65-F5344CB8AC3E}">
        <p14:creationId xmlns:p14="http://schemas.microsoft.com/office/powerpoint/2010/main" val="28057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B8C23-E96C-4578-B490-D26C1C6C26B5}"/>
              </a:ext>
            </a:extLst>
          </p:cNvPr>
          <p:cNvSpPr>
            <a:spLocks noGrp="1"/>
          </p:cNvSpPr>
          <p:nvPr>
            <p:ph type="title"/>
          </p:nvPr>
        </p:nvSpPr>
        <p:spPr>
          <a:xfrm>
            <a:off x="288758" y="131398"/>
            <a:ext cx="6705599" cy="670707"/>
          </a:xfrm>
        </p:spPr>
        <p:txBody>
          <a:bodyPr>
            <a:normAutofit fontScale="90000"/>
          </a:bodyPr>
          <a:lstStyle/>
          <a:p>
            <a:r>
              <a:rPr lang="en-US" sz="4400" b="1" dirty="0">
                <a:latin typeface="Arial" panose="020B0604020202020204" pitchFamily="34" charset="0"/>
                <a:cs typeface="Arial" panose="020B0604020202020204" pitchFamily="34" charset="0"/>
              </a:rPr>
              <a:t>The Civil war drags on</a:t>
            </a:r>
          </a:p>
        </p:txBody>
      </p:sp>
      <p:pic>
        <p:nvPicPr>
          <p:cNvPr id="6" name="Content Placeholder 5">
            <a:extLst>
              <a:ext uri="{FF2B5EF4-FFF2-40B4-BE49-F238E27FC236}">
                <a16:creationId xmlns:a16="http://schemas.microsoft.com/office/drawing/2014/main" id="{4237B957-567E-4029-BED3-F72C8E315D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92715" y="802105"/>
            <a:ext cx="4138864" cy="5627719"/>
          </a:xfrm>
        </p:spPr>
      </p:pic>
      <p:sp>
        <p:nvSpPr>
          <p:cNvPr id="4" name="Text Placeholder 3">
            <a:extLst>
              <a:ext uri="{FF2B5EF4-FFF2-40B4-BE49-F238E27FC236}">
                <a16:creationId xmlns:a16="http://schemas.microsoft.com/office/drawing/2014/main" id="{51488D07-6E28-4446-AA09-AF1C3C447F5F}"/>
              </a:ext>
            </a:extLst>
          </p:cNvPr>
          <p:cNvSpPr>
            <a:spLocks noGrp="1"/>
          </p:cNvSpPr>
          <p:nvPr>
            <p:ph type="body" sz="half" idx="2"/>
          </p:nvPr>
        </p:nvSpPr>
        <p:spPr>
          <a:xfrm>
            <a:off x="160421" y="802105"/>
            <a:ext cx="7331242" cy="5924497"/>
          </a:xfrm>
        </p:spPr>
        <p:txBody>
          <a:bodyPr>
            <a:normAutofit/>
          </a:bodyPr>
          <a:lstStyle/>
          <a:p>
            <a:pPr marL="342900" indent="-342900" algn="l">
              <a:buFont typeface="Arial" panose="020B0604020202020204" pitchFamily="34" charset="0"/>
              <a:buChar char="•"/>
            </a:pPr>
            <a:r>
              <a:rPr lang="en-US" sz="2000" b="1" i="0" dirty="0">
                <a:solidFill>
                  <a:schemeClr val="tx1"/>
                </a:solidFill>
                <a:effectLst/>
                <a:latin typeface="Arial" panose="020B0604020202020204" pitchFamily="34" charset="0"/>
                <a:cs typeface="Arial" panose="020B0604020202020204" pitchFamily="34" charset="0"/>
              </a:rPr>
              <a:t>Lev Davidovich Bronstein - better known as Leon Trotsky.</a:t>
            </a:r>
          </a:p>
          <a:p>
            <a:pPr marL="342900" indent="-342900" algn="l">
              <a:buFont typeface="Arial" panose="020B0604020202020204" pitchFamily="34" charset="0"/>
              <a:buChar char="•"/>
            </a:pPr>
            <a:r>
              <a:rPr lang="en-US" sz="2000" b="1" dirty="0">
                <a:solidFill>
                  <a:schemeClr val="tx1"/>
                </a:solidFill>
                <a:effectLst/>
                <a:latin typeface="Arial" panose="020B0604020202020204" pitchFamily="34" charset="0"/>
                <a:cs typeface="Arial" panose="020B0604020202020204" pitchFamily="34" charset="0"/>
              </a:rPr>
              <a:t>Trotsky was Lenin’s right-hand man.  </a:t>
            </a:r>
          </a:p>
          <a:p>
            <a:pPr marL="342900" indent="-342900" algn="l">
              <a:buFont typeface="Arial" panose="020B0604020202020204" pitchFamily="34" charset="0"/>
              <a:buChar char="•"/>
            </a:pPr>
            <a:r>
              <a:rPr lang="en-US" sz="2000" b="1" dirty="0">
                <a:solidFill>
                  <a:schemeClr val="tx1"/>
                </a:solidFill>
                <a:effectLst/>
                <a:latin typeface="Arial" panose="020B0604020202020204" pitchFamily="34" charset="0"/>
                <a:cs typeface="Arial" panose="020B0604020202020204" pitchFamily="34" charset="0"/>
              </a:rPr>
              <a:t>Joined with Lenin shortly before the October revolution</a:t>
            </a:r>
          </a:p>
          <a:p>
            <a:pPr marL="342900" indent="-342900" algn="l">
              <a:buFont typeface="Arial" panose="020B0604020202020204" pitchFamily="34" charset="0"/>
              <a:buChar char="•"/>
            </a:pPr>
            <a:r>
              <a:rPr lang="en-US" sz="2000" b="1" dirty="0">
                <a:solidFill>
                  <a:schemeClr val="tx1"/>
                </a:solidFill>
                <a:effectLst/>
                <a:latin typeface="Arial" panose="020B0604020202020204" pitchFamily="34" charset="0"/>
                <a:cs typeface="Arial" panose="020B0604020202020204" pitchFamily="34" charset="0"/>
              </a:rPr>
              <a:t>Negotiated the Brest-Litovsk treaty with Germany to get Russia out of WWI.</a:t>
            </a:r>
          </a:p>
          <a:p>
            <a:pPr marL="342900" indent="-342900" algn="l">
              <a:buFont typeface="Arial" panose="020B0604020202020204" pitchFamily="34" charset="0"/>
              <a:buChar char="•"/>
            </a:pPr>
            <a:r>
              <a:rPr lang="en-US" sz="2000" b="1" dirty="0">
                <a:solidFill>
                  <a:schemeClr val="tx1"/>
                </a:solidFill>
                <a:effectLst/>
                <a:latin typeface="Arial" panose="020B0604020202020204" pitchFamily="34" charset="0"/>
                <a:cs typeface="Arial" panose="020B0604020202020204" pitchFamily="34" charset="0"/>
              </a:rPr>
              <a:t>Trotsky was brilliant; a military genius and a natural leader.  He led the Red Army during the years of the civil war.  He excelled in his ability with organization, logistics,  strategy, and military tactics.</a:t>
            </a:r>
          </a:p>
          <a:p>
            <a:pPr marL="342900" indent="-342900" algn="l">
              <a:buFont typeface="Arial" panose="020B0604020202020204" pitchFamily="34" charset="0"/>
              <a:buChar char="•"/>
            </a:pPr>
            <a:r>
              <a:rPr lang="en-US" sz="2000" b="1" dirty="0">
                <a:solidFill>
                  <a:schemeClr val="tx1"/>
                </a:solidFill>
                <a:effectLst/>
                <a:latin typeface="Arial" panose="020B0604020202020204" pitchFamily="34" charset="0"/>
                <a:cs typeface="Arial" panose="020B0604020202020204" pitchFamily="34" charset="0"/>
              </a:rPr>
              <a:t>Many historians believe that without him, the Bolsheviks  could not have won the war, and world history would have been radically different.</a:t>
            </a:r>
          </a:p>
        </p:txBody>
      </p:sp>
    </p:spTree>
    <p:extLst>
      <p:ext uri="{BB962C8B-B14F-4D97-AF65-F5344CB8AC3E}">
        <p14:creationId xmlns:p14="http://schemas.microsoft.com/office/powerpoint/2010/main" val="2792747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1CEDE-1ECB-4601-B69E-0D1FB083822E}"/>
              </a:ext>
            </a:extLst>
          </p:cNvPr>
          <p:cNvSpPr>
            <a:spLocks noGrp="1"/>
          </p:cNvSpPr>
          <p:nvPr>
            <p:ph type="title"/>
          </p:nvPr>
        </p:nvSpPr>
        <p:spPr>
          <a:xfrm>
            <a:off x="230301" y="114300"/>
            <a:ext cx="7681800" cy="812800"/>
          </a:xfrm>
        </p:spPr>
        <p:txBody>
          <a:bodyPr>
            <a:normAutofit fontScale="90000"/>
          </a:bodyPr>
          <a:lstStyle/>
          <a:p>
            <a:r>
              <a:rPr lang="en-US" sz="3200" b="1" dirty="0">
                <a:latin typeface="Arial" panose="020B0604020202020204" pitchFamily="34" charset="0"/>
                <a:cs typeface="Arial" panose="020B0604020202020204" pitchFamily="34" charset="0"/>
              </a:rPr>
              <a:t>The end of the war, the death of Lenin and the rise of Stalin</a:t>
            </a:r>
          </a:p>
        </p:txBody>
      </p:sp>
      <p:pic>
        <p:nvPicPr>
          <p:cNvPr id="6" name="Content Placeholder 5">
            <a:extLst>
              <a:ext uri="{FF2B5EF4-FFF2-40B4-BE49-F238E27FC236}">
                <a16:creationId xmlns:a16="http://schemas.microsoft.com/office/drawing/2014/main" id="{F1CC6C55-1A52-44C3-A958-5AC702ED40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40700" y="494641"/>
            <a:ext cx="3821000" cy="5868718"/>
          </a:xfrm>
        </p:spPr>
      </p:pic>
      <p:sp>
        <p:nvSpPr>
          <p:cNvPr id="4" name="Text Placeholder 3">
            <a:extLst>
              <a:ext uri="{FF2B5EF4-FFF2-40B4-BE49-F238E27FC236}">
                <a16:creationId xmlns:a16="http://schemas.microsoft.com/office/drawing/2014/main" id="{5EC2D05B-EA34-483E-9F7C-0CCF1DEB6ECB}"/>
              </a:ext>
            </a:extLst>
          </p:cNvPr>
          <p:cNvSpPr>
            <a:spLocks noGrp="1"/>
          </p:cNvSpPr>
          <p:nvPr>
            <p:ph type="body" sz="half" idx="2"/>
          </p:nvPr>
        </p:nvSpPr>
        <p:spPr>
          <a:xfrm>
            <a:off x="355600" y="1092200"/>
            <a:ext cx="7556501" cy="5436918"/>
          </a:xfrm>
        </p:spPr>
        <p:txBody>
          <a:bodyPr>
            <a:normAutofit fontScale="85000" lnSpcReduction="10000"/>
          </a:bodyPr>
          <a:lstStyle/>
          <a:p>
            <a:pPr marL="342900" indent="-342900" algn="l">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The major part of the wartime apocalypse of terror, drought, famine, economic collapse and disease ground slowly to an end in 1921, with pockets of resistance still fighting into 1923.</a:t>
            </a:r>
          </a:p>
          <a:p>
            <a:pPr marL="342900" indent="-342900" algn="l">
              <a:buFont typeface="Arial" panose="020B0604020202020204" pitchFamily="34" charset="0"/>
              <a:buChar char="•"/>
            </a:pPr>
            <a:r>
              <a:rPr lang="en-US" sz="2000" b="1" dirty="0">
                <a:solidFill>
                  <a:schemeClr val="tx1">
                    <a:lumMod val="95000"/>
                  </a:schemeClr>
                </a:solidFill>
                <a:effectLst/>
                <a:latin typeface="Roboto"/>
              </a:rPr>
              <a:t>L</a:t>
            </a:r>
            <a:r>
              <a:rPr lang="en-US" sz="2000" b="1" i="0" dirty="0">
                <a:solidFill>
                  <a:schemeClr val="tx1"/>
                </a:solidFill>
                <a:effectLst/>
                <a:latin typeface="Roboto"/>
              </a:rPr>
              <a:t>oseb Besarionis dz</a:t>
            </a:r>
            <a:r>
              <a:rPr lang="az-Cyrl-AZ" sz="2000" b="1" i="0" dirty="0">
                <a:solidFill>
                  <a:schemeClr val="tx1"/>
                </a:solidFill>
                <a:effectLst/>
                <a:latin typeface="Roboto"/>
              </a:rPr>
              <a:t>е </a:t>
            </a:r>
            <a:r>
              <a:rPr lang="en-US" sz="2000" b="1" i="0" dirty="0">
                <a:solidFill>
                  <a:schemeClr val="tx1"/>
                </a:solidFill>
                <a:effectLst/>
                <a:latin typeface="Roboto"/>
              </a:rPr>
              <a:t>Jughashvili</a:t>
            </a:r>
            <a:r>
              <a:rPr lang="en-US" sz="2000" b="1" dirty="0">
                <a:solidFill>
                  <a:schemeClr val="tx1"/>
                </a:solidFill>
                <a:effectLst/>
                <a:latin typeface="Roboto"/>
              </a:rPr>
              <a:t>,</a:t>
            </a:r>
            <a:r>
              <a:rPr lang="ka-GE" sz="2400" b="0" i="0" dirty="0">
                <a:solidFill>
                  <a:srgbClr val="222222"/>
                </a:solidFill>
                <a:effectLst/>
                <a:latin typeface="Roboto"/>
              </a:rPr>
              <a:t> </a:t>
            </a:r>
            <a:r>
              <a:rPr lang="en-US" sz="2400" b="0" i="0" dirty="0">
                <a:solidFill>
                  <a:srgbClr val="222222"/>
                </a:solidFill>
                <a:effectLst/>
                <a:latin typeface="Roboto"/>
              </a:rPr>
              <a:t>(</a:t>
            </a:r>
            <a:r>
              <a:rPr lang="en-US" sz="2400" b="0" i="0" dirty="0">
                <a:solidFill>
                  <a:schemeClr val="tx1"/>
                </a:solidFill>
                <a:effectLst/>
                <a:latin typeface="Roboto"/>
              </a:rPr>
              <a:t>(</a:t>
            </a:r>
            <a:r>
              <a:rPr lang="ka-GE" sz="2800" b="1" i="0" dirty="0">
                <a:solidFill>
                  <a:schemeClr val="tx1"/>
                </a:solidFill>
                <a:effectLst/>
                <a:latin typeface="Roboto"/>
              </a:rPr>
              <a:t>იოსებ ბესარიონის ძე ჯუღაშვილი</a:t>
            </a:r>
            <a:r>
              <a:rPr lang="en-US" sz="2400" b="1" i="0" dirty="0">
                <a:solidFill>
                  <a:schemeClr val="tx1"/>
                </a:solidFill>
                <a:effectLst/>
                <a:latin typeface="Roboto"/>
              </a:rPr>
              <a:t>)</a:t>
            </a:r>
            <a:r>
              <a:rPr lang="en-US" sz="2000" b="1" dirty="0">
                <a:solidFill>
                  <a:schemeClr val="tx1"/>
                </a:solidFill>
                <a:effectLst/>
                <a:latin typeface="Roboto"/>
              </a:rPr>
              <a:t> better known as Joe Stalin was not a Russian, but Born in Georgia, then an Imperial colony.  He learned Russian as a second language, and always retained an accent.</a:t>
            </a:r>
          </a:p>
          <a:p>
            <a:pPr marL="342900" indent="-342900" algn="l">
              <a:buFont typeface="Arial" panose="020B0604020202020204" pitchFamily="34" charset="0"/>
              <a:buChar char="•"/>
            </a:pPr>
            <a:r>
              <a:rPr lang="en-US" sz="2000" b="1" dirty="0">
                <a:solidFill>
                  <a:schemeClr val="tx1"/>
                </a:solidFill>
                <a:effectLst/>
                <a:latin typeface="Roboto"/>
              </a:rPr>
              <a:t>As a child, he was beaten regularly by both his cobbler father and his mother.  A withered arm, a limp from an accident and smallpox scars also helped define his personality.</a:t>
            </a:r>
          </a:p>
          <a:p>
            <a:pPr marL="342900" indent="-342900" algn="l">
              <a:buFont typeface="Arial" panose="020B0604020202020204" pitchFamily="34" charset="0"/>
              <a:buChar char="•"/>
            </a:pPr>
            <a:r>
              <a:rPr lang="en-US" sz="2000" b="1" dirty="0">
                <a:solidFill>
                  <a:schemeClr val="tx1"/>
                </a:solidFill>
                <a:effectLst/>
                <a:latin typeface="Roboto"/>
              </a:rPr>
              <a:t>He became a ruthless thug and enforcer before and during the revolution.</a:t>
            </a:r>
          </a:p>
          <a:p>
            <a:pPr marL="342900" indent="-342900" algn="l">
              <a:buFont typeface="Arial" panose="020B0604020202020204" pitchFamily="34" charset="0"/>
              <a:buChar char="•"/>
            </a:pPr>
            <a:r>
              <a:rPr lang="en-US" sz="2000" b="1" dirty="0">
                <a:solidFill>
                  <a:schemeClr val="tx1"/>
                </a:solidFill>
                <a:effectLst/>
                <a:latin typeface="Roboto"/>
              </a:rPr>
              <a:t>He hated Trotsky because Trotsky was all that he wasn’t:  Brilliant, well-spoken, and urbane.  But Stalin was more of an in-fighter and became General Secretary of the party.</a:t>
            </a:r>
          </a:p>
          <a:p>
            <a:pPr marL="342900" indent="-342900" algn="l">
              <a:buFont typeface="Arial" panose="020B0604020202020204" pitchFamily="34" charset="0"/>
              <a:buChar char="•"/>
            </a:pPr>
            <a:endParaRPr lang="en-US" sz="2000" dirty="0">
              <a:solidFill>
                <a:schemeClr val="tx1"/>
              </a:solidFill>
              <a:effectLst/>
              <a:latin typeface="Roboto"/>
            </a:endParaRPr>
          </a:p>
          <a:p>
            <a:pPr marL="342900" indent="-342900" algn="l">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6784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541D1-286B-489C-A252-AF75862192C7}"/>
              </a:ext>
            </a:extLst>
          </p:cNvPr>
          <p:cNvSpPr>
            <a:spLocks noGrp="1"/>
          </p:cNvSpPr>
          <p:nvPr>
            <p:ph type="title"/>
          </p:nvPr>
        </p:nvSpPr>
        <p:spPr>
          <a:xfrm>
            <a:off x="152401" y="88900"/>
            <a:ext cx="10312399" cy="965200"/>
          </a:xfrm>
        </p:spPr>
        <p:txBody>
          <a:bodyPr>
            <a:noAutofit/>
          </a:bodyPr>
          <a:lstStyle/>
          <a:p>
            <a:r>
              <a:rPr lang="en-US" sz="3200" b="1" dirty="0">
                <a:latin typeface="Arial" panose="020B0604020202020204" pitchFamily="34" charset="0"/>
                <a:cs typeface="Arial" panose="020B0604020202020204" pitchFamily="34" charset="0"/>
              </a:rPr>
              <a:t>PART 3 – THE LEGACY</a:t>
            </a:r>
          </a:p>
        </p:txBody>
      </p:sp>
      <p:pic>
        <p:nvPicPr>
          <p:cNvPr id="6" name="Content Placeholder 5">
            <a:extLst>
              <a:ext uri="{FF2B5EF4-FFF2-40B4-BE49-F238E27FC236}">
                <a16:creationId xmlns:a16="http://schemas.microsoft.com/office/drawing/2014/main" id="{277A2042-1866-41B9-9927-26054F6D10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0854" y="1524000"/>
            <a:ext cx="6320588" cy="5245100"/>
          </a:xfrm>
        </p:spPr>
      </p:pic>
    </p:spTree>
    <p:extLst>
      <p:ext uri="{BB962C8B-B14F-4D97-AF65-F5344CB8AC3E}">
        <p14:creationId xmlns:p14="http://schemas.microsoft.com/office/powerpoint/2010/main" val="263303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478C9-C269-41F9-B4D4-54651E2F2B63}"/>
              </a:ext>
            </a:extLst>
          </p:cNvPr>
          <p:cNvSpPr>
            <a:spLocks noGrp="1"/>
          </p:cNvSpPr>
          <p:nvPr>
            <p:ph type="title"/>
          </p:nvPr>
        </p:nvSpPr>
        <p:spPr>
          <a:xfrm>
            <a:off x="913795" y="176464"/>
            <a:ext cx="10353762" cy="513348"/>
          </a:xfrm>
        </p:spPr>
        <p:txBody>
          <a:bodyPr>
            <a:normAutofit fontScale="90000"/>
          </a:bodyPr>
          <a:lstStyle/>
          <a:p>
            <a:r>
              <a:rPr lang="en-US" dirty="0"/>
              <a:t>Part One – A little History</a:t>
            </a:r>
          </a:p>
        </p:txBody>
      </p:sp>
      <p:pic>
        <p:nvPicPr>
          <p:cNvPr id="7" name="Content Placeholder 6">
            <a:extLst>
              <a:ext uri="{FF2B5EF4-FFF2-40B4-BE49-F238E27FC236}">
                <a16:creationId xmlns:a16="http://schemas.microsoft.com/office/drawing/2014/main" id="{ECE05981-AC1B-4923-9AC5-8767DF008E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8371" y="882316"/>
            <a:ext cx="10155257" cy="5799220"/>
          </a:xfrm>
        </p:spPr>
      </p:pic>
    </p:spTree>
    <p:extLst>
      <p:ext uri="{BB962C8B-B14F-4D97-AF65-F5344CB8AC3E}">
        <p14:creationId xmlns:p14="http://schemas.microsoft.com/office/powerpoint/2010/main" val="2176412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9294E-9174-4B53-AABF-1F49AC644F48}"/>
              </a:ext>
            </a:extLst>
          </p:cNvPr>
          <p:cNvSpPr>
            <a:spLocks noGrp="1"/>
          </p:cNvSpPr>
          <p:nvPr>
            <p:ph type="title"/>
          </p:nvPr>
        </p:nvSpPr>
        <p:spPr>
          <a:xfrm>
            <a:off x="5664199" y="419100"/>
            <a:ext cx="6235701" cy="774700"/>
          </a:xfrm>
        </p:spPr>
        <p:txBody>
          <a:bodyPr>
            <a:normAutofit/>
          </a:bodyPr>
          <a:lstStyle/>
          <a:p>
            <a:r>
              <a:rPr lang="en-US" sz="3200" dirty="0">
                <a:latin typeface="Arial" panose="020B0604020202020204" pitchFamily="34" charset="0"/>
                <a:cs typeface="Arial" panose="020B0604020202020204" pitchFamily="34" charset="0"/>
              </a:rPr>
              <a:t>Stalin consolidates power</a:t>
            </a:r>
          </a:p>
        </p:txBody>
      </p:sp>
      <p:pic>
        <p:nvPicPr>
          <p:cNvPr id="6" name="Content Placeholder 5">
            <a:extLst>
              <a:ext uri="{FF2B5EF4-FFF2-40B4-BE49-F238E27FC236}">
                <a16:creationId xmlns:a16="http://schemas.microsoft.com/office/drawing/2014/main" id="{95DDCEBF-00F2-47EA-963A-38AA0F0C8E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65799" y="1657349"/>
            <a:ext cx="6286500" cy="3543301"/>
          </a:xfrm>
        </p:spPr>
      </p:pic>
      <p:sp>
        <p:nvSpPr>
          <p:cNvPr id="4" name="Text Placeholder 3">
            <a:extLst>
              <a:ext uri="{FF2B5EF4-FFF2-40B4-BE49-F238E27FC236}">
                <a16:creationId xmlns:a16="http://schemas.microsoft.com/office/drawing/2014/main" id="{CFB0CE87-B726-4292-A7AB-B72A37B72253}"/>
              </a:ext>
            </a:extLst>
          </p:cNvPr>
          <p:cNvSpPr>
            <a:spLocks noGrp="1"/>
          </p:cNvSpPr>
          <p:nvPr>
            <p:ph type="body" sz="half" idx="2"/>
          </p:nvPr>
        </p:nvSpPr>
        <p:spPr>
          <a:xfrm>
            <a:off x="139700" y="203199"/>
            <a:ext cx="5524499" cy="6451602"/>
          </a:xfrm>
        </p:spPr>
        <p:txBody>
          <a:bodyPr>
            <a:normAutofit lnSpcReduction="10000"/>
          </a:bodyPr>
          <a:lstStyle/>
          <a:p>
            <a:pPr marL="342900" indent="-342900" algn="l">
              <a:buFont typeface="Arial" panose="020B0604020202020204" pitchFamily="34" charset="0"/>
              <a:buChar char="•"/>
            </a:pPr>
            <a:r>
              <a:rPr lang="en-US" sz="2000" b="1" dirty="0">
                <a:latin typeface="Arial" panose="020B0604020202020204" pitchFamily="34" charset="0"/>
                <a:cs typeface="Arial" panose="020B0604020202020204" pitchFamily="34" charset="0"/>
              </a:rPr>
              <a:t>As General Secretary, Stalin controlled appointments of key government officials,  and only appointed those who were completely loyal to him.</a:t>
            </a:r>
          </a:p>
          <a:p>
            <a:pPr marL="342900" indent="-342900" algn="l">
              <a:buFont typeface="Arial" panose="020B0604020202020204" pitchFamily="34" charset="0"/>
              <a:buChar char="•"/>
            </a:pPr>
            <a:r>
              <a:rPr lang="en-US" sz="2000" b="1" dirty="0">
                <a:latin typeface="Arial" panose="020B0604020202020204" pitchFamily="34" charset="0"/>
                <a:cs typeface="Arial" panose="020B0604020202020204" pitchFamily="34" charset="0"/>
              </a:rPr>
              <a:t>By the time Lenin realized that Stalin had gained  control, it was too late.</a:t>
            </a:r>
          </a:p>
          <a:p>
            <a:pPr marL="342900" indent="-342900" algn="l">
              <a:buFont typeface="Arial" panose="020B0604020202020204" pitchFamily="34" charset="0"/>
              <a:buChar char="•"/>
            </a:pPr>
            <a:r>
              <a:rPr lang="en-US" sz="2000" b="1" dirty="0">
                <a:latin typeface="Arial" panose="020B0604020202020204" pitchFamily="34" charset="0"/>
                <a:cs typeface="Arial" panose="020B0604020202020204" pitchFamily="34" charset="0"/>
              </a:rPr>
              <a:t>Stalin killed off all of the “Old Guard” party members, including every pall bearer at Lenin’s funeral.</a:t>
            </a:r>
          </a:p>
          <a:p>
            <a:pPr marL="342900" indent="-342900" algn="l">
              <a:buFont typeface="Arial" panose="020B0604020202020204" pitchFamily="34" charset="0"/>
              <a:buChar char="•"/>
            </a:pPr>
            <a:r>
              <a:rPr lang="en-US" sz="2000" b="1" dirty="0">
                <a:latin typeface="Arial" panose="020B0604020202020204" pitchFamily="34" charset="0"/>
                <a:cs typeface="Arial" panose="020B0604020202020204" pitchFamily="34" charset="0"/>
              </a:rPr>
              <a:t>800,000 political executions</a:t>
            </a:r>
          </a:p>
          <a:p>
            <a:pPr marL="342900" indent="-342900" algn="l">
              <a:buFont typeface="Arial" panose="020B0604020202020204" pitchFamily="34" charset="0"/>
              <a:buChar char="•"/>
            </a:pPr>
            <a:r>
              <a:rPr lang="en-US" sz="2000" b="1" dirty="0">
                <a:latin typeface="Arial" panose="020B0604020202020204" pitchFamily="34" charset="0"/>
                <a:cs typeface="Arial" panose="020B0604020202020204" pitchFamily="34" charset="0"/>
              </a:rPr>
              <a:t>1,200,000 die in the Gulags</a:t>
            </a:r>
          </a:p>
          <a:p>
            <a:pPr marL="342900" indent="-342900" algn="l">
              <a:buFont typeface="Arial" panose="020B0604020202020204" pitchFamily="34" charset="0"/>
              <a:buChar char="•"/>
            </a:pPr>
            <a:r>
              <a:rPr lang="en-US" sz="2000" b="1" dirty="0">
                <a:latin typeface="Arial" panose="020B0604020202020204" pitchFamily="34" charset="0"/>
                <a:cs typeface="Arial" panose="020B0604020202020204" pitchFamily="34" charset="0"/>
              </a:rPr>
              <a:t>Agricultural collectivization resulted in famine in Ukraine and the Kazakhs.  There were between 4.6 million and 7.5 million deaths by starvation</a:t>
            </a:r>
          </a:p>
          <a:p>
            <a:pPr marL="342900" indent="-342900" algn="l">
              <a:buFont typeface="Arial" panose="020B0604020202020204" pitchFamily="34" charset="0"/>
              <a:buChar char="•"/>
            </a:pPr>
            <a:r>
              <a:rPr lang="en-US" sz="2000" b="1" dirty="0">
                <a:latin typeface="Arial" panose="020B0604020202020204" pitchFamily="34" charset="0"/>
                <a:cs typeface="Arial" panose="020B0604020202020204" pitchFamily="34" charset="0"/>
              </a:rPr>
              <a:t>Many more died in other forced labor projects, including the Moscow subway system and Moscow canals.</a:t>
            </a:r>
          </a:p>
        </p:txBody>
      </p:sp>
    </p:spTree>
    <p:extLst>
      <p:ext uri="{BB962C8B-B14F-4D97-AF65-F5344CB8AC3E}">
        <p14:creationId xmlns:p14="http://schemas.microsoft.com/office/powerpoint/2010/main" val="2358815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6A99A-4F95-44DE-B47F-2614DDA818C8}"/>
              </a:ext>
            </a:extLst>
          </p:cNvPr>
          <p:cNvSpPr>
            <a:spLocks noGrp="1"/>
          </p:cNvSpPr>
          <p:nvPr>
            <p:ph type="title"/>
          </p:nvPr>
        </p:nvSpPr>
        <p:spPr>
          <a:xfrm>
            <a:off x="7036063" y="520699"/>
            <a:ext cx="4927337" cy="647700"/>
          </a:xfrm>
        </p:spPr>
        <p:txBody>
          <a:bodyPr>
            <a:normAutofit/>
          </a:bodyPr>
          <a:lstStyle/>
          <a:p>
            <a:r>
              <a:rPr lang="en-US" sz="3200" b="1" dirty="0">
                <a:latin typeface="Arial" panose="020B0604020202020204" pitchFamily="34" charset="0"/>
                <a:cs typeface="Arial" panose="020B0604020202020204" pitchFamily="34" charset="0"/>
              </a:rPr>
              <a:t>Mao Zedong</a:t>
            </a:r>
          </a:p>
        </p:txBody>
      </p:sp>
      <p:pic>
        <p:nvPicPr>
          <p:cNvPr id="6" name="Content Placeholder 5">
            <a:extLst>
              <a:ext uri="{FF2B5EF4-FFF2-40B4-BE49-F238E27FC236}">
                <a16:creationId xmlns:a16="http://schemas.microsoft.com/office/drawing/2014/main" id="{09C55208-D7C1-416B-A21C-C64E1D8C4B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6663" y="1409964"/>
            <a:ext cx="4927337" cy="4927337"/>
          </a:xfrm>
        </p:spPr>
      </p:pic>
      <p:sp>
        <p:nvSpPr>
          <p:cNvPr id="4" name="Text Placeholder 3">
            <a:extLst>
              <a:ext uri="{FF2B5EF4-FFF2-40B4-BE49-F238E27FC236}">
                <a16:creationId xmlns:a16="http://schemas.microsoft.com/office/drawing/2014/main" id="{97E7EBD7-006E-4C7B-A579-97E4F325EFCB}"/>
              </a:ext>
            </a:extLst>
          </p:cNvPr>
          <p:cNvSpPr>
            <a:spLocks noGrp="1"/>
          </p:cNvSpPr>
          <p:nvPr>
            <p:ph type="body" sz="half" idx="2"/>
          </p:nvPr>
        </p:nvSpPr>
        <p:spPr>
          <a:xfrm>
            <a:off x="158263" y="861647"/>
            <a:ext cx="5937738" cy="5475654"/>
          </a:xfrm>
        </p:spPr>
        <p:txBody>
          <a:bodyPr>
            <a:normAutofit/>
          </a:bodyPr>
          <a:lstStyle/>
          <a:p>
            <a:pPr marL="342900" indent="-342900" algn="l">
              <a:buFont typeface="Arial" panose="020B0604020202020204" pitchFamily="34" charset="0"/>
              <a:buChar char="•"/>
            </a:pPr>
            <a:r>
              <a:rPr lang="en-US" sz="2000" b="1" dirty="0">
                <a:latin typeface="Arial" panose="020B0604020202020204" pitchFamily="34" charset="0"/>
                <a:cs typeface="Arial" panose="020B0604020202020204" pitchFamily="34" charset="0"/>
              </a:rPr>
              <a:t>1957 - China’s “Great Leap Forward”  Radical policies for rapid growth results in the largest famine in world history.  30-35 million deaths.  Some historians report 77 million deaths.</a:t>
            </a:r>
          </a:p>
          <a:p>
            <a:pPr marL="342900" indent="-342900" algn="l">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000" b="1" dirty="0">
                <a:latin typeface="Arial" panose="020B0604020202020204" pitchFamily="34" charset="0"/>
                <a:cs typeface="Arial" panose="020B0604020202020204" pitchFamily="34" charset="0"/>
              </a:rPr>
              <a:t>1966 – 1976 “Cultural Revolution”   Government violence against real or imagined enemies.  “Red Guards” were free to execute whomever they wish.  2 to 3 million deaths, plus another 1 million during other campaigns.</a:t>
            </a:r>
          </a:p>
        </p:txBody>
      </p:sp>
    </p:spTree>
    <p:extLst>
      <p:ext uri="{BB962C8B-B14F-4D97-AF65-F5344CB8AC3E}">
        <p14:creationId xmlns:p14="http://schemas.microsoft.com/office/powerpoint/2010/main" val="3440070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A2D0-13B9-42C6-8E8D-A1E5B0D3AB61}"/>
              </a:ext>
            </a:extLst>
          </p:cNvPr>
          <p:cNvSpPr>
            <a:spLocks noGrp="1"/>
          </p:cNvSpPr>
          <p:nvPr>
            <p:ph type="title"/>
          </p:nvPr>
        </p:nvSpPr>
        <p:spPr>
          <a:xfrm>
            <a:off x="723900" y="208752"/>
            <a:ext cx="6614585" cy="896148"/>
          </a:xfrm>
        </p:spPr>
        <p:txBody>
          <a:bodyPr>
            <a:noAutofit/>
          </a:bodyPr>
          <a:lstStyle/>
          <a:p>
            <a:r>
              <a:rPr lang="en-US" sz="3200" b="1" dirty="0">
                <a:solidFill>
                  <a:schemeClr val="tx1"/>
                </a:solidFill>
                <a:latin typeface="Arial" panose="020B0604020202020204" pitchFamily="34" charset="0"/>
                <a:cs typeface="Arial" panose="020B0604020202020204" pitchFamily="34" charset="0"/>
              </a:rPr>
              <a:t>Fidel Castro and Ernesto “Che” Guevara</a:t>
            </a:r>
          </a:p>
        </p:txBody>
      </p:sp>
      <p:pic>
        <p:nvPicPr>
          <p:cNvPr id="6" name="Content Placeholder 5">
            <a:extLst>
              <a:ext uri="{FF2B5EF4-FFF2-40B4-BE49-F238E27FC236}">
                <a16:creationId xmlns:a16="http://schemas.microsoft.com/office/drawing/2014/main" id="{2600E990-B630-4410-9470-2D88A4A4CF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13700" y="208752"/>
            <a:ext cx="4178300" cy="3589604"/>
          </a:xfrm>
        </p:spPr>
      </p:pic>
      <p:sp>
        <p:nvSpPr>
          <p:cNvPr id="4" name="Text Placeholder 3">
            <a:extLst>
              <a:ext uri="{FF2B5EF4-FFF2-40B4-BE49-F238E27FC236}">
                <a16:creationId xmlns:a16="http://schemas.microsoft.com/office/drawing/2014/main" id="{D5B1837D-0ED3-47A7-8699-EF13C28D33B7}"/>
              </a:ext>
            </a:extLst>
          </p:cNvPr>
          <p:cNvSpPr>
            <a:spLocks noGrp="1"/>
          </p:cNvSpPr>
          <p:nvPr>
            <p:ph type="body" sz="half" idx="2"/>
          </p:nvPr>
        </p:nvSpPr>
        <p:spPr>
          <a:xfrm>
            <a:off x="254000" y="1104900"/>
            <a:ext cx="7416800" cy="5544348"/>
          </a:xfrm>
        </p:spPr>
        <p:txBody>
          <a:bodyPr>
            <a:normAutofit lnSpcReduction="10000"/>
          </a:bodyPr>
          <a:lstStyle/>
          <a:p>
            <a:pPr algn="l"/>
            <a:br>
              <a:rPr lang="en-US" sz="2000" b="1" i="0" dirty="0">
                <a:solidFill>
                  <a:schemeClr val="tx1"/>
                </a:solidFill>
                <a:effectLst/>
                <a:latin typeface="Arial" panose="020B0604020202020204" pitchFamily="34" charset="0"/>
              </a:rPr>
            </a:br>
            <a:r>
              <a:rPr lang="en-US" sz="2000" b="1" i="0" dirty="0">
                <a:solidFill>
                  <a:schemeClr val="tx1"/>
                </a:solidFill>
                <a:effectLst/>
                <a:latin typeface="Arial" panose="020B0604020202020204" pitchFamily="34" charset="0"/>
              </a:rPr>
              <a:t>After ousting the Cuban government of Fulgencio Batista, Castro adopted </a:t>
            </a:r>
            <a:r>
              <a:rPr lang="en-US" sz="2000" b="1" dirty="0">
                <a:solidFill>
                  <a:schemeClr val="tx1"/>
                </a:solidFill>
                <a:effectLst/>
                <a:latin typeface="Arial" panose="020B0604020202020204" pitchFamily="34" charset="0"/>
              </a:rPr>
              <a:t>Leninist philosophy, and </a:t>
            </a:r>
            <a:r>
              <a:rPr lang="en-US" sz="2000" b="1" i="0" dirty="0">
                <a:solidFill>
                  <a:schemeClr val="tx1"/>
                </a:solidFill>
                <a:effectLst/>
                <a:latin typeface="Arial" panose="020B0604020202020204" pitchFamily="34" charset="0"/>
              </a:rPr>
              <a:t>converted Cuba into a one-party state under Communist Party rule, the first in the Western Hemisphere. Policies introducing central economic planning, accompanied by state control of the press and the suppression of internal dissent. Abroad, Castro supported anti-imperialist revolutionary groups, backing the establishment of Marxist governments in Chile, Nicaragua, and Grenada, as well as sending troops to aid allies in the Yom Kippur, Ogaden, and Angolan Civil War.</a:t>
            </a:r>
          </a:p>
          <a:p>
            <a:pPr algn="l"/>
            <a:r>
              <a:rPr lang="en-US" sz="2000" b="1" dirty="0">
                <a:solidFill>
                  <a:schemeClr val="tx1"/>
                </a:solidFill>
                <a:effectLst/>
                <a:latin typeface="Arial" panose="020B0604020202020204" pitchFamily="34" charset="0"/>
              </a:rPr>
              <a:t>Guevara was an Argentine revolutionary leader who joined with Castro. He rose to second in command and played a pivotal role in the two-year guerrilla campaign that deposed the Batista.  He later dedicated himself to spreading Marxist-Leninist revolution throughout South America</a:t>
            </a:r>
            <a:endParaRPr lang="en-US" sz="2000" b="1" dirty="0">
              <a:solidFill>
                <a:schemeClr val="tx1"/>
              </a:solidFill>
            </a:endParaRPr>
          </a:p>
        </p:txBody>
      </p:sp>
      <p:pic>
        <p:nvPicPr>
          <p:cNvPr id="9" name="Picture 8">
            <a:extLst>
              <a:ext uri="{FF2B5EF4-FFF2-40B4-BE49-F238E27FC236}">
                <a16:creationId xmlns:a16="http://schemas.microsoft.com/office/drawing/2014/main" id="{06DFD02C-6386-4032-BF15-221521B7BE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24888" y="3429000"/>
            <a:ext cx="3024212" cy="3390900"/>
          </a:xfrm>
          <a:prstGeom prst="rect">
            <a:avLst/>
          </a:prstGeom>
        </p:spPr>
      </p:pic>
    </p:spTree>
    <p:extLst>
      <p:ext uri="{BB962C8B-B14F-4D97-AF65-F5344CB8AC3E}">
        <p14:creationId xmlns:p14="http://schemas.microsoft.com/office/powerpoint/2010/main" val="2307510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87B04-66CB-4646-93E5-70777C77B5C5}"/>
              </a:ext>
            </a:extLst>
          </p:cNvPr>
          <p:cNvSpPr>
            <a:spLocks noGrp="1"/>
          </p:cNvSpPr>
          <p:nvPr>
            <p:ph type="title"/>
          </p:nvPr>
        </p:nvSpPr>
        <p:spPr>
          <a:xfrm>
            <a:off x="1332895" y="101600"/>
            <a:ext cx="6299805" cy="533400"/>
          </a:xfrm>
        </p:spPr>
        <p:txBody>
          <a:bodyPr>
            <a:normAutofit/>
          </a:bodyPr>
          <a:lstStyle/>
          <a:p>
            <a:r>
              <a:rPr lang="en-US" sz="3200" b="1" dirty="0">
                <a:latin typeface="Arial" panose="020B0604020202020204" pitchFamily="34" charset="0"/>
                <a:cs typeface="Arial" panose="020B0604020202020204" pitchFamily="34" charset="0"/>
              </a:rPr>
              <a:t>Ho Chi Minh</a:t>
            </a:r>
          </a:p>
        </p:txBody>
      </p:sp>
      <p:pic>
        <p:nvPicPr>
          <p:cNvPr id="6" name="Content Placeholder 5">
            <a:extLst>
              <a:ext uri="{FF2B5EF4-FFF2-40B4-BE49-F238E27FC236}">
                <a16:creationId xmlns:a16="http://schemas.microsoft.com/office/drawing/2014/main" id="{8F6BFF60-F068-4E11-9020-1349C58BF1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65687" y="210871"/>
            <a:ext cx="2741369" cy="3218129"/>
          </a:xfrm>
        </p:spPr>
      </p:pic>
      <p:sp>
        <p:nvSpPr>
          <p:cNvPr id="4" name="Text Placeholder 3">
            <a:extLst>
              <a:ext uri="{FF2B5EF4-FFF2-40B4-BE49-F238E27FC236}">
                <a16:creationId xmlns:a16="http://schemas.microsoft.com/office/drawing/2014/main" id="{ADB70A40-7F12-4AB7-9245-8AC25C4217AB}"/>
              </a:ext>
            </a:extLst>
          </p:cNvPr>
          <p:cNvSpPr>
            <a:spLocks noGrp="1"/>
          </p:cNvSpPr>
          <p:nvPr>
            <p:ph type="body" sz="half" idx="2"/>
          </p:nvPr>
        </p:nvSpPr>
        <p:spPr>
          <a:xfrm>
            <a:off x="939195" y="850900"/>
            <a:ext cx="6122005" cy="4800601"/>
          </a:xfrm>
        </p:spPr>
        <p:txBody>
          <a:bodyPr>
            <a:noAutofit/>
          </a:bodyPr>
          <a:lstStyle/>
          <a:p>
            <a:pPr marL="342900" indent="-342900" algn="l">
              <a:buFont typeface="Arial" panose="020B0604020202020204" pitchFamily="34" charset="0"/>
              <a:buChar char="•"/>
            </a:pPr>
            <a:r>
              <a:rPr lang="en-US" sz="2000" b="1" dirty="0">
                <a:solidFill>
                  <a:schemeClr val="tx1"/>
                </a:solidFill>
                <a:effectLst/>
                <a:latin typeface="Arial" panose="020B0604020202020204" pitchFamily="34" charset="0"/>
                <a:cs typeface="Arial" panose="020B0604020202020204" pitchFamily="34" charset="0"/>
              </a:rPr>
              <a:t>As a student in Paris in the early 1900’s Ho Chi Minh was working as a waiter in a hotel ballroom while Vladimir Lenin was speaking his doctrine.  This greatly influenced his thinking throughout his life.</a:t>
            </a:r>
          </a:p>
          <a:p>
            <a:pPr marL="342900" indent="-342900" algn="l">
              <a:buFont typeface="Arial" panose="020B0604020202020204" pitchFamily="34" charset="0"/>
              <a:buChar char="•"/>
            </a:pPr>
            <a:r>
              <a:rPr lang="en-US" sz="2000" b="1" i="0" dirty="0">
                <a:solidFill>
                  <a:schemeClr val="tx1"/>
                </a:solidFill>
                <a:effectLst/>
                <a:latin typeface="Arial" panose="020B0604020202020204" pitchFamily="34" charset="0"/>
                <a:cs typeface="Arial" panose="020B0604020202020204" pitchFamily="34" charset="0"/>
              </a:rPr>
              <a:t>As the man responsible for the spread of communism in Vietnam, Cambodia and Laos, Ho Chi Minh is directly and indirectly responsible for the lives of 1.7 million Cambodians, 2 million Vietnamese and possibly 230,000 in Laos. These </a:t>
            </a:r>
            <a:r>
              <a:rPr lang="en-US" sz="2000" b="1" dirty="0">
                <a:solidFill>
                  <a:schemeClr val="tx1"/>
                </a:solidFill>
                <a:effectLst/>
                <a:latin typeface="Arial" panose="020B0604020202020204" pitchFamily="34" charset="0"/>
                <a:cs typeface="Arial" panose="020B0604020202020204" pitchFamily="34" charset="0"/>
              </a:rPr>
              <a:t>were </a:t>
            </a:r>
            <a:r>
              <a:rPr lang="en-US" sz="2000" b="1" i="0" dirty="0">
                <a:solidFill>
                  <a:schemeClr val="tx1"/>
                </a:solidFill>
                <a:effectLst/>
                <a:latin typeface="Arial" panose="020B0604020202020204" pitchFamily="34" charset="0"/>
                <a:cs typeface="Arial" panose="020B0604020202020204" pitchFamily="34" charset="0"/>
              </a:rPr>
              <a:t>not war dead, but people murdered, starved to death and “reeducated” to death</a:t>
            </a:r>
            <a:endParaRPr lang="en-US" sz="2000" b="1" dirty="0">
              <a:solidFill>
                <a:schemeClr val="tx1"/>
              </a:solidFill>
              <a:latin typeface="Arial" panose="020B0604020202020204" pitchFamily="34" charset="0"/>
              <a:cs typeface="Arial" panose="020B0604020202020204" pitchFamily="34" charset="0"/>
            </a:endParaRPr>
          </a:p>
        </p:txBody>
      </p:sp>
      <p:pic>
        <p:nvPicPr>
          <p:cNvPr id="7" name="Content Placeholder 5">
            <a:extLst>
              <a:ext uri="{FF2B5EF4-FFF2-40B4-BE49-F238E27FC236}">
                <a16:creationId xmlns:a16="http://schemas.microsoft.com/office/drawing/2014/main" id="{E53FE41E-3D2D-45F2-AB93-E1E03EFE1DF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65687" y="3429000"/>
            <a:ext cx="2486234" cy="3319253"/>
          </a:xfrm>
          <a:prstGeom prst="rect">
            <a:avLst/>
          </a:prstGeom>
          <a:effectLst>
            <a:outerShdw blurRad="25400" dir="17880000">
              <a:srgbClr val="000000">
                <a:alpha val="46000"/>
              </a:srgbClr>
            </a:outerShdw>
          </a:effectLst>
        </p:spPr>
      </p:pic>
    </p:spTree>
    <p:extLst>
      <p:ext uri="{BB962C8B-B14F-4D97-AF65-F5344CB8AC3E}">
        <p14:creationId xmlns:p14="http://schemas.microsoft.com/office/powerpoint/2010/main" val="3887617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2F0AA-FE22-4B3D-B2DD-4F4507E208B2}"/>
              </a:ext>
            </a:extLst>
          </p:cNvPr>
          <p:cNvSpPr>
            <a:spLocks noGrp="1"/>
          </p:cNvSpPr>
          <p:nvPr>
            <p:ph type="title"/>
          </p:nvPr>
        </p:nvSpPr>
        <p:spPr>
          <a:xfrm>
            <a:off x="913795" y="139701"/>
            <a:ext cx="5707899" cy="624001"/>
          </a:xfrm>
        </p:spPr>
        <p:txBody>
          <a:bodyPr/>
          <a:lstStyle/>
          <a:p>
            <a:r>
              <a:rPr lang="en-US" b="1" dirty="0">
                <a:latin typeface="Arial" panose="020B0604020202020204" pitchFamily="34" charset="0"/>
                <a:cs typeface="Arial" panose="020B0604020202020204" pitchFamily="34" charset="0"/>
              </a:rPr>
              <a:t>Pol Pot</a:t>
            </a:r>
          </a:p>
        </p:txBody>
      </p:sp>
      <p:sp>
        <p:nvSpPr>
          <p:cNvPr id="4" name="Text Placeholder 3">
            <a:extLst>
              <a:ext uri="{FF2B5EF4-FFF2-40B4-BE49-F238E27FC236}">
                <a16:creationId xmlns:a16="http://schemas.microsoft.com/office/drawing/2014/main" id="{E80B61E6-9889-4865-843D-1330739E61D0}"/>
              </a:ext>
            </a:extLst>
          </p:cNvPr>
          <p:cNvSpPr>
            <a:spLocks noGrp="1"/>
          </p:cNvSpPr>
          <p:nvPr>
            <p:ph type="body" sz="half" idx="2"/>
          </p:nvPr>
        </p:nvSpPr>
        <p:spPr>
          <a:xfrm>
            <a:off x="343398" y="1022952"/>
            <a:ext cx="6628902" cy="5390547"/>
          </a:xfrm>
        </p:spPr>
        <p:txBody>
          <a:bodyPr>
            <a:normAutofit lnSpcReduction="10000"/>
          </a:bodyPr>
          <a:lstStyle/>
          <a:p>
            <a:pPr algn="l"/>
            <a:r>
              <a:rPr lang="en-US" sz="2000" b="1" i="0" dirty="0">
                <a:solidFill>
                  <a:schemeClr val="tx1"/>
                </a:solidFill>
                <a:effectLst/>
                <a:latin typeface="Arial" panose="020B0604020202020204" pitchFamily="34" charset="0"/>
                <a:cs typeface="Arial" panose="020B0604020202020204" pitchFamily="34" charset="0"/>
              </a:rPr>
              <a:t>Pol Pot was a political leader whose communist Khmer Ron 1960 Pol Pot helped to reorganize the KPRP into a party that specifically espoused Marxism-Leninism. His Khmer Rouge government </a:t>
            </a:r>
            <a:r>
              <a:rPr lang="en-US" sz="2000" b="1" dirty="0">
                <a:solidFill>
                  <a:schemeClr val="tx1"/>
                </a:solidFill>
                <a:effectLst/>
                <a:latin typeface="Arial" panose="020B0604020202020204" pitchFamily="34" charset="0"/>
                <a:cs typeface="Arial" panose="020B0604020202020204" pitchFamily="34" charset="0"/>
              </a:rPr>
              <a:t>controlled </a:t>
            </a:r>
            <a:r>
              <a:rPr lang="en-US" sz="2000" b="1" i="0" dirty="0">
                <a:solidFill>
                  <a:schemeClr val="tx1"/>
                </a:solidFill>
                <a:effectLst/>
                <a:latin typeface="Arial" panose="020B0604020202020204" pitchFamily="34" charset="0"/>
                <a:cs typeface="Arial" panose="020B0604020202020204" pitchFamily="34" charset="0"/>
              </a:rPr>
              <a:t>Cambodia from 1975 to 1979. During that time, an estimated 1.5 to 2 million Cambodians died of starvation, execution, disease or overwork. One detention center, S-21, was so notorious that only seven of the roughly 20,000 people imprisoned there are known to have survived. The Khmer Rouge, in their attempt to socially engineer a classless communist society, took particular aim at intellectuals, city residents, ethnic Vietnamese, civil servants and religious leaders. Some historians regard the Pol Pot regime as one of the most barbaric and murderous in recent history.</a:t>
            </a:r>
            <a:endParaRPr lang="en-US" sz="2000" b="1" dirty="0">
              <a:solidFill>
                <a:schemeClr val="tx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0D0B7B62-6387-4C64-9C97-AB96A72276F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00403" y="863601"/>
            <a:ext cx="4813299" cy="4813299"/>
          </a:xfrm>
          <a:prstGeom prst="rect">
            <a:avLst/>
          </a:prstGeom>
        </p:spPr>
      </p:pic>
    </p:spTree>
    <p:extLst>
      <p:ext uri="{BB962C8B-B14F-4D97-AF65-F5344CB8AC3E}">
        <p14:creationId xmlns:p14="http://schemas.microsoft.com/office/powerpoint/2010/main" val="2585146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58F4F3F-4122-4ED3-90A9-28F50B13EA8F}"/>
              </a:ext>
            </a:extLst>
          </p:cNvPr>
          <p:cNvSpPr>
            <a:spLocks noGrp="1"/>
          </p:cNvSpPr>
          <p:nvPr>
            <p:ph type="title"/>
          </p:nvPr>
        </p:nvSpPr>
        <p:spPr>
          <a:xfrm>
            <a:off x="5595520" y="0"/>
            <a:ext cx="4178300" cy="968376"/>
          </a:xfrm>
        </p:spPr>
        <p:txBody>
          <a:bodyPr>
            <a:normAutofit/>
          </a:bodyPr>
          <a:lstStyle/>
          <a:p>
            <a:r>
              <a:rPr lang="en-US" sz="3200" b="1" dirty="0">
                <a:latin typeface="Arial" panose="020B0604020202020204" pitchFamily="34" charset="0"/>
                <a:cs typeface="Arial" panose="020B0604020202020204" pitchFamily="34" charset="0"/>
              </a:rPr>
              <a:t>The Kim Dynasty</a:t>
            </a:r>
          </a:p>
        </p:txBody>
      </p:sp>
      <p:pic>
        <p:nvPicPr>
          <p:cNvPr id="7" name="Picture 6">
            <a:extLst>
              <a:ext uri="{FF2B5EF4-FFF2-40B4-BE49-F238E27FC236}">
                <a16:creationId xmlns:a16="http://schemas.microsoft.com/office/drawing/2014/main" id="{1C5D2D4F-2D51-4545-92E5-7E88BAF86D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8726" y="238124"/>
            <a:ext cx="2037849" cy="2581275"/>
          </a:xfrm>
          <a:prstGeom prst="rect">
            <a:avLst/>
          </a:prstGeom>
        </p:spPr>
      </p:pic>
      <p:pic>
        <p:nvPicPr>
          <p:cNvPr id="9" name="Picture 8">
            <a:extLst>
              <a:ext uri="{FF2B5EF4-FFF2-40B4-BE49-F238E27FC236}">
                <a16:creationId xmlns:a16="http://schemas.microsoft.com/office/drawing/2014/main" id="{59C1CCBD-DE70-44B6-920A-14BA2D3866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6184" y="3429000"/>
            <a:ext cx="2302377" cy="2964310"/>
          </a:xfrm>
          <a:prstGeom prst="rect">
            <a:avLst/>
          </a:prstGeom>
        </p:spPr>
      </p:pic>
      <p:pic>
        <p:nvPicPr>
          <p:cNvPr id="11" name="Picture 10">
            <a:extLst>
              <a:ext uri="{FF2B5EF4-FFF2-40B4-BE49-F238E27FC236}">
                <a16:creationId xmlns:a16="http://schemas.microsoft.com/office/drawing/2014/main" id="{D83517A9-938A-4BA1-9545-6EC221515F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4947" y="1072662"/>
            <a:ext cx="4233967" cy="5218751"/>
          </a:xfrm>
          <a:prstGeom prst="rect">
            <a:avLst/>
          </a:prstGeom>
        </p:spPr>
      </p:pic>
      <p:sp>
        <p:nvSpPr>
          <p:cNvPr id="15" name="Content Placeholder 14">
            <a:extLst>
              <a:ext uri="{FF2B5EF4-FFF2-40B4-BE49-F238E27FC236}">
                <a16:creationId xmlns:a16="http://schemas.microsoft.com/office/drawing/2014/main" id="{994E0D07-1A1A-4765-989F-EE90F2F33678}"/>
              </a:ext>
            </a:extLst>
          </p:cNvPr>
          <p:cNvSpPr>
            <a:spLocks noGrp="1"/>
          </p:cNvSpPr>
          <p:nvPr>
            <p:ph idx="1"/>
          </p:nvPr>
        </p:nvSpPr>
        <p:spPr>
          <a:xfrm>
            <a:off x="225425" y="238124"/>
            <a:ext cx="5004616" cy="6155186"/>
          </a:xfrm>
        </p:spPr>
        <p:txBody>
          <a:bodyPr>
            <a:normAutofit fontScale="92500" lnSpcReduction="20000"/>
          </a:bodyPr>
          <a:lstStyle/>
          <a:p>
            <a:pPr marL="36900" indent="0">
              <a:buNone/>
            </a:pPr>
            <a:r>
              <a:rPr lang="en-US" sz="2400" b="1" dirty="0">
                <a:latin typeface="Arial" panose="020B0604020202020204" pitchFamily="34" charset="0"/>
                <a:cs typeface="Arial" panose="020B0604020202020204" pitchFamily="34" charset="0"/>
              </a:rPr>
              <a:t>Leaders of one of the most repressive communist regimes in the world</a:t>
            </a:r>
          </a:p>
          <a:p>
            <a:pPr marL="36900" indent="0">
              <a:buNone/>
            </a:pPr>
            <a:r>
              <a:rPr lang="en-US" sz="2000" b="1" u="sng" dirty="0">
                <a:latin typeface="Arial" panose="020B0604020202020204" pitchFamily="34" charset="0"/>
                <a:cs typeface="Arial" panose="020B0604020202020204" pitchFamily="34" charset="0"/>
              </a:rPr>
              <a:t>Kim IL Sung </a:t>
            </a:r>
            <a:r>
              <a:rPr lang="en-US" sz="2000" b="1" dirty="0">
                <a:latin typeface="Arial" panose="020B0604020202020204" pitchFamily="34" charset="0"/>
                <a:cs typeface="Arial" panose="020B0604020202020204" pitchFamily="34" charset="0"/>
              </a:rPr>
              <a:t>– Took over after defeat of Japan.</a:t>
            </a:r>
          </a:p>
          <a:p>
            <a:pPr marL="36900" indent="0">
              <a:buNone/>
            </a:pPr>
            <a:r>
              <a:rPr lang="en-US" sz="2000" b="1" dirty="0">
                <a:latin typeface="Arial" panose="020B0604020202020204" pitchFamily="34" charset="0"/>
                <a:cs typeface="Arial" panose="020B0604020202020204" pitchFamily="34" charset="0"/>
              </a:rPr>
              <a:t>Initiated the Korean War by invading South Korea  </a:t>
            </a:r>
          </a:p>
          <a:p>
            <a:pPr marL="36900" indent="0">
              <a:buNone/>
            </a:pPr>
            <a:r>
              <a:rPr lang="en-US" sz="2000" b="1" u="sng" dirty="0">
                <a:latin typeface="Arial" panose="020B0604020202020204" pitchFamily="34" charset="0"/>
                <a:cs typeface="Arial" panose="020B0604020202020204" pitchFamily="34" charset="0"/>
              </a:rPr>
              <a:t>Kim Jong IL </a:t>
            </a:r>
            <a:r>
              <a:rPr lang="en-US" sz="2000" b="1" dirty="0">
                <a:latin typeface="Arial" panose="020B0604020202020204" pitchFamily="34" charset="0"/>
                <a:cs typeface="Arial" panose="020B0604020202020204" pitchFamily="34" charset="0"/>
              </a:rPr>
              <a:t>– Really developed the Kim cult.  Made a deal with Pres. Clinton to halt nuclear development but later reneged.</a:t>
            </a:r>
          </a:p>
          <a:p>
            <a:pPr marL="36900" indent="0">
              <a:buNone/>
            </a:pPr>
            <a:r>
              <a:rPr lang="en-US" sz="2000" b="1" u="sng" dirty="0">
                <a:latin typeface="Arial" panose="020B0604020202020204" pitchFamily="34" charset="0"/>
                <a:cs typeface="Arial" panose="020B0604020202020204" pitchFamily="34" charset="0"/>
              </a:rPr>
              <a:t>Kim Jong Un </a:t>
            </a:r>
            <a:r>
              <a:rPr lang="en-US" sz="2000" b="1" dirty="0">
                <a:latin typeface="Arial" panose="020B0604020202020204" pitchFamily="34" charset="0"/>
                <a:cs typeface="Arial" panose="020B0604020202020204" pitchFamily="34" charset="0"/>
              </a:rPr>
              <a:t>– You know this guy.  Trades insults and hooks up summit meeting with Trump.</a:t>
            </a:r>
          </a:p>
          <a:p>
            <a:pPr marL="36900" indent="0">
              <a:buNone/>
            </a:pPr>
            <a:r>
              <a:rPr lang="en-US" sz="2000" b="1" dirty="0">
                <a:latin typeface="Arial" panose="020B0604020202020204" pitchFamily="34" charset="0"/>
                <a:cs typeface="Arial" panose="020B0604020202020204" pitchFamily="34" charset="0"/>
              </a:rPr>
              <a:t>Really big in nuclear development and missiles.  Big into Cyber warfare, computer viruses and hacking.  Kills lots of rivals.  Loves sabre rattling.</a:t>
            </a:r>
          </a:p>
          <a:p>
            <a:pPr marL="36900" indent="0">
              <a:buNone/>
            </a:pPr>
            <a:endParaRPr lang="en-US" dirty="0"/>
          </a:p>
        </p:txBody>
      </p:sp>
    </p:spTree>
    <p:extLst>
      <p:ext uri="{BB962C8B-B14F-4D97-AF65-F5344CB8AC3E}">
        <p14:creationId xmlns:p14="http://schemas.microsoft.com/office/powerpoint/2010/main" val="3121728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5EDE7-6935-4CA3-97C1-17A8FD552FED}"/>
              </a:ext>
            </a:extLst>
          </p:cNvPr>
          <p:cNvSpPr>
            <a:spLocks noGrp="1"/>
          </p:cNvSpPr>
          <p:nvPr>
            <p:ph type="title"/>
          </p:nvPr>
        </p:nvSpPr>
        <p:spPr>
          <a:xfrm>
            <a:off x="913795" y="444500"/>
            <a:ext cx="5537805" cy="863600"/>
          </a:xfrm>
        </p:spPr>
        <p:txBody>
          <a:bodyPr>
            <a:normAutofit fontScale="90000"/>
          </a:bodyPr>
          <a:lstStyle/>
          <a:p>
            <a:r>
              <a:rPr lang="en-US" sz="3200" b="1" i="0" dirty="0">
                <a:solidFill>
                  <a:schemeClr val="tx1"/>
                </a:solidFill>
                <a:effectLst/>
                <a:latin typeface="Arial" panose="020B0604020202020204" pitchFamily="34" charset="0"/>
                <a:cs typeface="Arial" panose="020B0604020202020204" pitchFamily="34" charset="0"/>
              </a:rPr>
              <a:t>Vladimir Vladimirovich Putin</a:t>
            </a:r>
            <a:endParaRPr lang="en-US" sz="3200" b="1" dirty="0">
              <a:solidFill>
                <a:schemeClr val="tx1"/>
              </a:solidFill>
              <a:latin typeface="Arial" panose="020B0604020202020204" pitchFamily="34" charset="0"/>
              <a:cs typeface="Arial" panose="020B0604020202020204" pitchFamily="34" charset="0"/>
            </a:endParaRPr>
          </a:p>
        </p:txBody>
      </p:sp>
      <p:pic>
        <p:nvPicPr>
          <p:cNvPr id="6" name="Content Placeholder 5">
            <a:extLst>
              <a:ext uri="{FF2B5EF4-FFF2-40B4-BE49-F238E27FC236}">
                <a16:creationId xmlns:a16="http://schemas.microsoft.com/office/drawing/2014/main" id="{8B293704-AA34-45B0-A7A6-E4005CDA4A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7373" y="444500"/>
            <a:ext cx="4348886" cy="6248400"/>
          </a:xfrm>
        </p:spPr>
      </p:pic>
      <p:sp>
        <p:nvSpPr>
          <p:cNvPr id="4" name="Text Placeholder 3">
            <a:extLst>
              <a:ext uri="{FF2B5EF4-FFF2-40B4-BE49-F238E27FC236}">
                <a16:creationId xmlns:a16="http://schemas.microsoft.com/office/drawing/2014/main" id="{1E33754B-7CBC-4624-9FDB-A1845EDEEDEB}"/>
              </a:ext>
            </a:extLst>
          </p:cNvPr>
          <p:cNvSpPr>
            <a:spLocks noGrp="1"/>
          </p:cNvSpPr>
          <p:nvPr>
            <p:ph type="body" sz="half" idx="2"/>
          </p:nvPr>
        </p:nvSpPr>
        <p:spPr>
          <a:xfrm>
            <a:off x="215741" y="1498600"/>
            <a:ext cx="7169798" cy="4914900"/>
          </a:xfrm>
        </p:spPr>
        <p:txBody>
          <a:bodyPr>
            <a:noAutofit/>
          </a:bodyPr>
          <a:lstStyle/>
          <a:p>
            <a:pPr marL="342900" indent="-342900" algn="l">
              <a:buFont typeface="Arial" panose="020B0604020202020204" pitchFamily="34" charset="0"/>
              <a:buChar char="•"/>
            </a:pPr>
            <a:r>
              <a:rPr lang="en-US" sz="2000" b="1" i="0" dirty="0">
                <a:solidFill>
                  <a:schemeClr val="tx1"/>
                </a:solidFill>
                <a:effectLst/>
                <a:latin typeface="Arial" panose="020B0604020202020204" pitchFamily="34" charset="0"/>
                <a:cs typeface="Arial" panose="020B0604020202020204" pitchFamily="34" charset="0"/>
              </a:rPr>
              <a:t>Putin embraces the aggressive posture of his Soviet predecessors—the murder of oppositionists, the expansion of the state’s territorial boundaries by coercion and violence.  in that sense, he is heir to Lenin’s brutal legacy</a:t>
            </a:r>
            <a:r>
              <a:rPr lang="en-US" sz="2000" b="1" dirty="0">
                <a:solidFill>
                  <a:schemeClr val="tx1"/>
                </a:solidFill>
                <a:effectLst/>
                <a:latin typeface="Arial" panose="020B0604020202020204" pitchFamily="34" charset="0"/>
                <a:cs typeface="Arial" panose="020B0604020202020204" pitchFamily="34" charset="0"/>
              </a:rPr>
              <a:t>.  However, </a:t>
            </a:r>
            <a:r>
              <a:rPr lang="en-US" sz="2000" b="1" i="0" dirty="0">
                <a:solidFill>
                  <a:schemeClr val="tx1"/>
                </a:solidFill>
                <a:effectLst/>
                <a:latin typeface="Arial" panose="020B0604020202020204" pitchFamily="34" charset="0"/>
                <a:cs typeface="Arial" panose="020B0604020202020204" pitchFamily="34" charset="0"/>
              </a:rPr>
              <a:t>Lenin represented a tumultuous force that turned a society upside down.  </a:t>
            </a:r>
            <a:r>
              <a:rPr lang="en-US" sz="2000" b="1" dirty="0">
                <a:solidFill>
                  <a:schemeClr val="tx1"/>
                </a:solidFill>
                <a:effectLst/>
                <a:latin typeface="Arial" panose="020B0604020202020204" pitchFamily="34" charset="0"/>
                <a:cs typeface="Arial" panose="020B0604020202020204" pitchFamily="34" charset="0"/>
              </a:rPr>
              <a:t>Lenin was </a:t>
            </a:r>
            <a:r>
              <a:rPr lang="en-US" sz="2000" b="1" i="0" dirty="0">
                <a:solidFill>
                  <a:schemeClr val="tx1"/>
                </a:solidFill>
                <a:effectLst/>
                <a:latin typeface="Arial" panose="020B0604020202020204" pitchFamily="34" charset="0"/>
                <a:cs typeface="Arial" panose="020B0604020202020204" pitchFamily="34" charset="0"/>
              </a:rPr>
              <a:t>not the kind of figure that Putin, a deeply conservative autocrat, wants to celebrate.</a:t>
            </a:r>
          </a:p>
          <a:p>
            <a:pPr marL="342900" indent="-342900" algn="l">
              <a:buFont typeface="Arial" panose="020B0604020202020204" pitchFamily="34" charset="0"/>
              <a:buChar char="•"/>
            </a:pPr>
            <a:r>
              <a:rPr lang="en-US" sz="2000" b="1" dirty="0">
                <a:solidFill>
                  <a:schemeClr val="tx1"/>
                </a:solidFill>
                <a:effectLst/>
                <a:latin typeface="Arial" panose="020B0604020202020204" pitchFamily="34" charset="0"/>
                <a:cs typeface="Arial" panose="020B0604020202020204" pitchFamily="34" charset="0"/>
              </a:rPr>
              <a:t>Today, Russia is a “total surveillance state” using a system called “Sorma”.  They can take information from all their sources and integrate it with their camera surveillance system.  They can use this system to track an individual’s every movement.</a:t>
            </a:r>
            <a:endParaRPr lang="en-US" sz="2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6661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9F5AEDE-373D-405B-B1F0-0C27269618A7}"/>
              </a:ext>
            </a:extLst>
          </p:cNvPr>
          <p:cNvSpPr>
            <a:spLocks noGrp="1"/>
          </p:cNvSpPr>
          <p:nvPr>
            <p:ph type="title"/>
          </p:nvPr>
        </p:nvSpPr>
        <p:spPr>
          <a:xfrm>
            <a:off x="279400" y="165101"/>
            <a:ext cx="6342293" cy="626207"/>
          </a:xfrm>
        </p:spPr>
        <p:txBody>
          <a:bodyPr/>
          <a:lstStyle/>
          <a:p>
            <a:r>
              <a:rPr lang="en-US" b="1" dirty="0">
                <a:latin typeface="Arial" panose="020B0604020202020204" pitchFamily="34" charset="0"/>
                <a:cs typeface="Arial" panose="020B0604020202020204" pitchFamily="34" charset="0"/>
              </a:rPr>
              <a:t>The first Tsar - Ivan the Terrible</a:t>
            </a:r>
          </a:p>
        </p:txBody>
      </p:sp>
      <p:pic>
        <p:nvPicPr>
          <p:cNvPr id="14" name="Picture Placeholder 13">
            <a:extLst>
              <a:ext uri="{FF2B5EF4-FFF2-40B4-BE49-F238E27FC236}">
                <a16:creationId xmlns:a16="http://schemas.microsoft.com/office/drawing/2014/main" id="{7DD6B870-BBCD-4601-A76D-6D58B4B842F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5053" r="15053"/>
          <a:stretch>
            <a:fillRect/>
          </a:stretch>
        </p:blipFill>
        <p:spPr>
          <a:xfrm>
            <a:off x="6621693" y="165100"/>
            <a:ext cx="4846407" cy="6362700"/>
          </a:xfrm>
        </p:spPr>
      </p:pic>
      <p:sp>
        <p:nvSpPr>
          <p:cNvPr id="12" name="Text Placeholder 11">
            <a:extLst>
              <a:ext uri="{FF2B5EF4-FFF2-40B4-BE49-F238E27FC236}">
                <a16:creationId xmlns:a16="http://schemas.microsoft.com/office/drawing/2014/main" id="{220324C3-39FE-4E1C-8D8B-210C436B22CB}"/>
              </a:ext>
            </a:extLst>
          </p:cNvPr>
          <p:cNvSpPr>
            <a:spLocks noGrp="1"/>
          </p:cNvSpPr>
          <p:nvPr>
            <p:ph type="body" sz="half" idx="2"/>
          </p:nvPr>
        </p:nvSpPr>
        <p:spPr>
          <a:xfrm>
            <a:off x="127000" y="1206501"/>
            <a:ext cx="6261100" cy="5486398"/>
          </a:xfrm>
        </p:spPr>
        <p:txBody>
          <a:bodyPr/>
          <a:lstStyle/>
          <a:p>
            <a:pPr marL="285750" indent="-285750" algn="l">
              <a:buFont typeface="Arial" panose="020B0604020202020204" pitchFamily="34" charset="0"/>
              <a:buChar char="•"/>
            </a:pPr>
            <a:r>
              <a:rPr lang="en-US" sz="1800" b="1" dirty="0">
                <a:solidFill>
                  <a:srgbClr val="FFFFFF"/>
                </a:solidFill>
                <a:effectLst/>
                <a:latin typeface="Arial" panose="020B0604020202020204" pitchFamily="34" charset="0"/>
                <a:ea typeface="Times New Roman" panose="02020603050405020304" pitchFamily="18" charset="0"/>
              </a:rPr>
              <a:t>Born on August 25, 1530 in the city of Kolomenskoye, Russia</a:t>
            </a:r>
          </a:p>
          <a:p>
            <a:pPr marL="285750" indent="-285750" algn="l">
              <a:buFont typeface="Arial" panose="020B0604020202020204" pitchFamily="34" charset="0"/>
              <a:buChar char="•"/>
            </a:pPr>
            <a:r>
              <a:rPr lang="en-US" sz="1800" b="1" dirty="0">
                <a:solidFill>
                  <a:srgbClr val="FFFFFF"/>
                </a:solidFill>
                <a:effectLst/>
                <a:latin typeface="Arial" panose="020B0604020202020204" pitchFamily="34" charset="0"/>
                <a:ea typeface="Times New Roman" panose="02020603050405020304" pitchFamily="18" charset="0"/>
              </a:rPr>
              <a:t>Ivan was crowned tzar in a four hour ceremony on January 16, 1547</a:t>
            </a:r>
          </a:p>
          <a:p>
            <a:pPr marL="285750" indent="-285750" algn="l">
              <a:buFont typeface="Arial" panose="020B0604020202020204" pitchFamily="34" charset="0"/>
              <a:buChar char="•"/>
            </a:pPr>
            <a:r>
              <a:rPr lang="en-US" sz="1800" b="1" dirty="0">
                <a:solidFill>
                  <a:srgbClr val="FFFFFF"/>
                </a:solidFill>
                <a:effectLst/>
                <a:latin typeface="Arial" panose="020B0604020202020204" pitchFamily="34" charset="0"/>
                <a:ea typeface="Times New Roman" panose="02020603050405020304" pitchFamily="18" charset="0"/>
              </a:rPr>
              <a:t>February 3, 1547 Ivan married Anastasia Romanova from a powerful boyar family - this family would later be known as Romanov which was the family of the last of the Russian Tzars.</a:t>
            </a:r>
          </a:p>
          <a:p>
            <a:pPr marL="285750" indent="-285750" algn="l">
              <a:buFont typeface="Arial" panose="020B0604020202020204" pitchFamily="34" charset="0"/>
              <a:buChar char="•"/>
            </a:pPr>
            <a:r>
              <a:rPr lang="en-US" sz="1800" b="1" dirty="0">
                <a:solidFill>
                  <a:srgbClr val="FFFFFF"/>
                </a:solidFill>
                <a:effectLst/>
                <a:latin typeface="Arial" panose="020B0604020202020204" pitchFamily="34" charset="0"/>
                <a:ea typeface="Times New Roman" panose="02020603050405020304" pitchFamily="18" charset="0"/>
              </a:rPr>
              <a:t>The early years of his reign with a few exceptions appear to be relatively peaceful and prosperous. Ivan was a smart man who appears to have been an avid reader, a writer and art lover... and a good politician.</a:t>
            </a:r>
          </a:p>
          <a:p>
            <a:pPr marL="285750" indent="-285750" algn="l">
              <a:buFont typeface="Arial" panose="020B0604020202020204" pitchFamily="34" charset="0"/>
              <a:buChar char="•"/>
            </a:pPr>
            <a:endParaRPr lang="en-US" dirty="0"/>
          </a:p>
        </p:txBody>
      </p:sp>
    </p:spTree>
    <p:extLst>
      <p:ext uri="{BB962C8B-B14F-4D97-AF65-F5344CB8AC3E}">
        <p14:creationId xmlns:p14="http://schemas.microsoft.com/office/powerpoint/2010/main" val="3805687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5F5C2D5B-15EC-41F6-B1D2-83113FB9769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6091" r="16091"/>
          <a:stretch>
            <a:fillRect/>
          </a:stretch>
        </p:blipFill>
        <p:spPr>
          <a:xfrm>
            <a:off x="8043425" y="647700"/>
            <a:ext cx="3729475" cy="5562600"/>
          </a:xfrm>
        </p:spPr>
      </p:pic>
      <p:sp>
        <p:nvSpPr>
          <p:cNvPr id="7" name="Text Placeholder 6">
            <a:extLst>
              <a:ext uri="{FF2B5EF4-FFF2-40B4-BE49-F238E27FC236}">
                <a16:creationId xmlns:a16="http://schemas.microsoft.com/office/drawing/2014/main" id="{04D73B8A-0292-4F62-964D-791411E7F020}"/>
              </a:ext>
            </a:extLst>
          </p:cNvPr>
          <p:cNvSpPr>
            <a:spLocks noGrp="1"/>
          </p:cNvSpPr>
          <p:nvPr>
            <p:ph type="body" sz="half" idx="2"/>
          </p:nvPr>
        </p:nvSpPr>
        <p:spPr>
          <a:xfrm>
            <a:off x="165100" y="368300"/>
            <a:ext cx="7547692" cy="6043995"/>
          </a:xfrm>
        </p:spPr>
        <p:txBody>
          <a:bodyPr>
            <a:normAutofit/>
          </a:bodyPr>
          <a:lstStyle/>
          <a:p>
            <a:pPr marL="285750" indent="-285750" algn="l">
              <a:buFont typeface="Arial" panose="020B0604020202020204" pitchFamily="34" charset="0"/>
              <a:buChar char="•"/>
            </a:pPr>
            <a:r>
              <a:rPr lang="en-US" sz="1800" b="1" dirty="0">
                <a:solidFill>
                  <a:srgbClr val="FFFFFF"/>
                </a:solidFill>
                <a:effectLst/>
                <a:latin typeface="Arial" panose="020B0604020202020204" pitchFamily="34" charset="0"/>
                <a:ea typeface="Times New Roman" panose="02020603050405020304" pitchFamily="18" charset="0"/>
              </a:rPr>
              <a:t>During the 1550's, the Ivan improved the organization of his central government and set up 'offices' that dealt with a single area of government. (Military, Foreign Relations, etc...) He also created a permanent military force named the Streltsy.</a:t>
            </a:r>
          </a:p>
          <a:p>
            <a:pPr marL="285750" indent="-285750" algn="l">
              <a:buFont typeface="Arial" panose="020B0604020202020204" pitchFamily="34" charset="0"/>
              <a:buChar char="•"/>
            </a:pPr>
            <a:r>
              <a:rPr lang="en-US" sz="1800" b="1" dirty="0">
                <a:solidFill>
                  <a:srgbClr val="FFFFFF"/>
                </a:solidFill>
                <a:effectLst/>
                <a:latin typeface="Arial" panose="020B0604020202020204" pitchFamily="34" charset="0"/>
                <a:ea typeface="Times New Roman" panose="02020603050405020304" pitchFamily="18" charset="0"/>
              </a:rPr>
              <a:t>After his first wife's death (Anastasia), Ivan became increasingly  paranoid and his policies became more stern</a:t>
            </a:r>
          </a:p>
          <a:p>
            <a:pPr marL="285750" indent="-285750" algn="l">
              <a:buFont typeface="Arial" panose="020B0604020202020204" pitchFamily="34" charset="0"/>
              <a:buChar char="•"/>
            </a:pPr>
            <a:r>
              <a:rPr lang="en-US" sz="1800" b="1" dirty="0">
                <a:solidFill>
                  <a:srgbClr val="FFFFFF"/>
                </a:solidFill>
                <a:effectLst/>
                <a:latin typeface="Arial" panose="020B0604020202020204" pitchFamily="34" charset="0"/>
                <a:ea typeface="Times New Roman" panose="02020603050405020304" pitchFamily="18" charset="0"/>
              </a:rPr>
              <a:t>The next decade saw a Tsar who suspected conspiracies against him from all sides and engaged in a two decade long 'Livonian' War which was not successful and resulted in a loss of land.</a:t>
            </a:r>
          </a:p>
          <a:p>
            <a:pPr marL="285750" indent="-285750" algn="l">
              <a:buFont typeface="Arial" panose="020B0604020202020204" pitchFamily="34" charset="0"/>
              <a:buChar char="•"/>
            </a:pPr>
            <a:r>
              <a:rPr lang="en-US" sz="1800" b="1" dirty="0">
                <a:solidFill>
                  <a:srgbClr val="FFFFFF"/>
                </a:solidFill>
                <a:effectLst/>
                <a:latin typeface="Arial" panose="020B0604020202020204" pitchFamily="34" charset="0"/>
                <a:ea typeface="Times New Roman" panose="02020603050405020304" pitchFamily="18" charset="0"/>
              </a:rPr>
              <a:t>He became more and more paranoid, and developed a new organization called the Oprinchina – secret police, which he used to carry out his orders – mostly to weed out and execute traitors.</a:t>
            </a:r>
          </a:p>
          <a:p>
            <a:pPr marL="285750" indent="-285750" algn="l">
              <a:buFont typeface="Arial" panose="020B0604020202020204" pitchFamily="34" charset="0"/>
              <a:buChar char="•"/>
            </a:pPr>
            <a:r>
              <a:rPr lang="en-US" sz="1800" b="1" dirty="0">
                <a:solidFill>
                  <a:srgbClr val="FFFFFF"/>
                </a:solidFill>
                <a:effectLst/>
                <a:latin typeface="Arial" panose="020B0604020202020204" pitchFamily="34" charset="0"/>
                <a:ea typeface="Times New Roman" panose="02020603050405020304" pitchFamily="18" charset="0"/>
              </a:rPr>
              <a:t>His rages continued and in 1581, he beat his pregnant daughter- in-law on the excuse that her clothing was immodest. His son (also named Ivan) engaged the Tsar in an argument which ended in his (the heir's) death</a:t>
            </a:r>
          </a:p>
          <a:p>
            <a:pPr marL="285750" indent="-285750" algn="l">
              <a:buFont typeface="Arial" panose="020B0604020202020204" pitchFamily="34" charset="0"/>
              <a:buChar char="•"/>
            </a:pPr>
            <a:endParaRPr lang="en-US" sz="1800" b="1" dirty="0">
              <a:solidFill>
                <a:srgbClr val="FFFFFF"/>
              </a:solidFill>
              <a:effectLst/>
              <a:latin typeface="Arial" panose="020B0604020202020204" pitchFamily="34" charset="0"/>
              <a:ea typeface="Times New Roman" panose="02020603050405020304" pitchFamily="18" charset="0"/>
            </a:endParaRPr>
          </a:p>
          <a:p>
            <a:pPr marL="285750" indent="-285750" algn="l">
              <a:buFont typeface="Arial" panose="020B0604020202020204" pitchFamily="34" charset="0"/>
              <a:buChar char="•"/>
            </a:pPr>
            <a:endParaRPr lang="en-US" sz="1800" b="1" dirty="0">
              <a:solidFill>
                <a:srgbClr val="FFFFFF"/>
              </a:solidFill>
              <a:effectLst/>
              <a:latin typeface="Arial" panose="020B0604020202020204" pitchFamily="34" charset="0"/>
              <a:ea typeface="Times New Roman" panose="02020603050405020304" pitchFamily="18" charset="0"/>
            </a:endParaRPr>
          </a:p>
          <a:p>
            <a:pPr marL="285750" indent="-285750" algn="l">
              <a:buFont typeface="Arial" panose="020B0604020202020204" pitchFamily="34" charset="0"/>
              <a:buChar char="•"/>
            </a:pPr>
            <a:endParaRPr lang="en-US" dirty="0"/>
          </a:p>
        </p:txBody>
      </p:sp>
    </p:spTree>
    <p:extLst>
      <p:ext uri="{BB962C8B-B14F-4D97-AF65-F5344CB8AC3E}">
        <p14:creationId xmlns:p14="http://schemas.microsoft.com/office/powerpoint/2010/main" val="1050359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3DB52-7ECE-461A-B468-B60ADFDDDD51}"/>
              </a:ext>
            </a:extLst>
          </p:cNvPr>
          <p:cNvSpPr>
            <a:spLocks noGrp="1"/>
          </p:cNvSpPr>
          <p:nvPr>
            <p:ph type="title"/>
          </p:nvPr>
        </p:nvSpPr>
        <p:spPr>
          <a:xfrm>
            <a:off x="913795" y="134911"/>
            <a:ext cx="5707899" cy="569627"/>
          </a:xfrm>
        </p:spPr>
        <p:txBody>
          <a:bodyPr/>
          <a:lstStyle/>
          <a:p>
            <a:r>
              <a:rPr lang="en-US" dirty="0"/>
              <a:t>Ivan’s Legacy</a:t>
            </a:r>
          </a:p>
        </p:txBody>
      </p:sp>
      <p:sp>
        <p:nvSpPr>
          <p:cNvPr id="4" name="Text Placeholder 3">
            <a:extLst>
              <a:ext uri="{FF2B5EF4-FFF2-40B4-BE49-F238E27FC236}">
                <a16:creationId xmlns:a16="http://schemas.microsoft.com/office/drawing/2014/main" id="{39144E4A-DAD3-42EB-BB75-C933BD73D73C}"/>
              </a:ext>
            </a:extLst>
          </p:cNvPr>
          <p:cNvSpPr>
            <a:spLocks noGrp="1"/>
          </p:cNvSpPr>
          <p:nvPr>
            <p:ph type="body" sz="half" idx="2"/>
          </p:nvPr>
        </p:nvSpPr>
        <p:spPr>
          <a:xfrm>
            <a:off x="409731" y="704539"/>
            <a:ext cx="6047675" cy="5110856"/>
          </a:xfrm>
        </p:spPr>
        <p:txBody>
          <a:bodyPr>
            <a:normAutofit fontScale="92500" lnSpcReduction="20000"/>
          </a:bodyPr>
          <a:lstStyle/>
          <a:p>
            <a:pPr algn="l"/>
            <a:endParaRPr lang="en-US" sz="2000" dirty="0">
              <a:solidFill>
                <a:schemeClr val="tx1"/>
              </a:solidFill>
              <a:effectLst/>
              <a:latin typeface="open-sans"/>
            </a:endParaRPr>
          </a:p>
          <a:p>
            <a:pPr algn="l"/>
            <a:r>
              <a:rPr lang="en-US" sz="2200" dirty="0">
                <a:solidFill>
                  <a:schemeClr val="tx1"/>
                </a:solidFill>
                <a:effectLst/>
                <a:latin typeface="open-sans"/>
              </a:rPr>
              <a:t>Ivan built St. Basil’s Cathedral, seen here in a photo taken by me during our Russia tour.</a:t>
            </a:r>
            <a:endParaRPr lang="en-US" sz="2200" i="0" dirty="0">
              <a:solidFill>
                <a:schemeClr val="tx1"/>
              </a:solidFill>
              <a:effectLst/>
              <a:latin typeface="open-sans"/>
            </a:endParaRPr>
          </a:p>
          <a:p>
            <a:pPr algn="l"/>
            <a:r>
              <a:rPr lang="en-US" sz="2200" dirty="0">
                <a:solidFill>
                  <a:schemeClr val="tx1"/>
                </a:solidFill>
                <a:effectLst/>
                <a:latin typeface="open-sans"/>
              </a:rPr>
              <a:t>i</a:t>
            </a:r>
            <a:r>
              <a:rPr lang="en-US" sz="2200" i="0" dirty="0">
                <a:solidFill>
                  <a:schemeClr val="tx1"/>
                </a:solidFill>
                <a:effectLst/>
                <a:latin typeface="open-sans"/>
              </a:rPr>
              <a:t>n 1584, with his health failing, Ivan the Terrible became obsessed with death, calling upon witches and soothsayers to sustain him, but to no avail. The end came on March 18, 1584, when Ivan died of an apparent stroke. He had willed the kingdom to his unfit son, Feodor, whose rule spiraled Russia into the catastrophic Time of Troubles, leading to the establishment of the Romanov Dynasty.</a:t>
            </a:r>
          </a:p>
          <a:p>
            <a:pPr algn="l"/>
            <a:r>
              <a:rPr lang="en-US" sz="2200" i="0" dirty="0">
                <a:solidFill>
                  <a:schemeClr val="tx1"/>
                </a:solidFill>
                <a:effectLst/>
                <a:latin typeface="open-sans"/>
              </a:rPr>
              <a:t>When Ivan the Terrible died, he left the country in disarray, with deep political and social scars. Russia would not merge from the chaos until the reign of Peter the Great more than a century later.</a:t>
            </a:r>
          </a:p>
          <a:p>
            <a:endParaRPr lang="en-US" sz="1800" dirty="0"/>
          </a:p>
        </p:txBody>
      </p:sp>
      <p:pic>
        <p:nvPicPr>
          <p:cNvPr id="14" name="Picture Placeholder 13">
            <a:extLst>
              <a:ext uri="{FF2B5EF4-FFF2-40B4-BE49-F238E27FC236}">
                <a16:creationId xmlns:a16="http://schemas.microsoft.com/office/drawing/2014/main" id="{0F5013EE-2FF2-41F7-AD40-311A67173E3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1083" r="21083"/>
          <a:stretch>
            <a:fillRect/>
          </a:stretch>
        </p:blipFill>
        <p:spPr>
          <a:xfrm>
            <a:off x="6820525" y="464695"/>
            <a:ext cx="4961744" cy="5876143"/>
          </a:xfrm>
        </p:spPr>
      </p:pic>
    </p:spTree>
    <p:extLst>
      <p:ext uri="{BB962C8B-B14F-4D97-AF65-F5344CB8AC3E}">
        <p14:creationId xmlns:p14="http://schemas.microsoft.com/office/powerpoint/2010/main" val="3676157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F0664-4045-4ED0-8CDA-72B36AE1E2E2}"/>
              </a:ext>
            </a:extLst>
          </p:cNvPr>
          <p:cNvSpPr>
            <a:spLocks noGrp="1"/>
          </p:cNvSpPr>
          <p:nvPr>
            <p:ph type="title"/>
          </p:nvPr>
        </p:nvSpPr>
        <p:spPr>
          <a:xfrm>
            <a:off x="208548" y="213603"/>
            <a:ext cx="6672454" cy="588502"/>
          </a:xfrm>
        </p:spPr>
        <p:txBody>
          <a:bodyPr/>
          <a:lstStyle/>
          <a:p>
            <a:r>
              <a:rPr lang="en-US" sz="4000" b="1" dirty="0"/>
              <a:t>Peter the Great – 1672 to 1725</a:t>
            </a:r>
          </a:p>
        </p:txBody>
      </p:sp>
      <p:pic>
        <p:nvPicPr>
          <p:cNvPr id="6" name="Picture Placeholder 5">
            <a:extLst>
              <a:ext uri="{FF2B5EF4-FFF2-40B4-BE49-F238E27FC236}">
                <a16:creationId xmlns:a16="http://schemas.microsoft.com/office/drawing/2014/main" id="{EA5A70F2-5E79-4D8A-8949-1DE5EFB9DDD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3318" r="3318"/>
          <a:stretch>
            <a:fillRect/>
          </a:stretch>
        </p:blipFill>
        <p:spPr>
          <a:xfrm>
            <a:off x="7700211" y="213603"/>
            <a:ext cx="4283242" cy="6377171"/>
          </a:xfrm>
        </p:spPr>
      </p:pic>
      <p:sp>
        <p:nvSpPr>
          <p:cNvPr id="4" name="Text Placeholder 3">
            <a:extLst>
              <a:ext uri="{FF2B5EF4-FFF2-40B4-BE49-F238E27FC236}">
                <a16:creationId xmlns:a16="http://schemas.microsoft.com/office/drawing/2014/main" id="{25C99DA7-2FCB-4751-8767-DD176F46C549}"/>
              </a:ext>
            </a:extLst>
          </p:cNvPr>
          <p:cNvSpPr>
            <a:spLocks noGrp="1"/>
          </p:cNvSpPr>
          <p:nvPr>
            <p:ph type="body" sz="half" idx="2"/>
          </p:nvPr>
        </p:nvSpPr>
        <p:spPr>
          <a:xfrm>
            <a:off x="208547" y="914400"/>
            <a:ext cx="7082059" cy="5676374"/>
          </a:xfrm>
        </p:spPr>
        <p:txBody>
          <a:bodyPr>
            <a:normAutofit/>
          </a:bodyPr>
          <a:lstStyle/>
          <a:p>
            <a:pPr marL="285750" indent="-285750" algn="l">
              <a:buFont typeface="Arial" panose="020B0604020202020204" pitchFamily="34" charset="0"/>
              <a:buChar char="•"/>
            </a:pPr>
            <a:r>
              <a:rPr lang="en-US" sz="2000" dirty="0">
                <a:latin typeface="Arial" panose="020B0604020202020204" pitchFamily="34" charset="0"/>
                <a:cs typeface="Arial" panose="020B0604020202020204" pitchFamily="34" charset="0"/>
              </a:rPr>
              <a:t>After ruling jointly with his brother Ivan V  from 1682 he took over in 1696 upon his brother’s death.</a:t>
            </a:r>
          </a:p>
          <a:p>
            <a:pPr marL="285750" indent="-285750" algn="l">
              <a:buFont typeface="Arial" panose="020B0604020202020204" pitchFamily="34" charset="0"/>
              <a:buChar char="•"/>
            </a:pPr>
            <a:r>
              <a:rPr lang="en-US" sz="2000" dirty="0">
                <a:latin typeface="Arial" panose="020B0604020202020204" pitchFamily="34" charset="0"/>
                <a:cs typeface="Arial" panose="020B0604020202020204" pitchFamily="34" charset="0"/>
              </a:rPr>
              <a:t>At 6’8”, with a strong intellect, boundless energy and curiosity, he undertook to transform Russia into a modern state on an equal par with Western Europe.</a:t>
            </a:r>
          </a:p>
          <a:p>
            <a:pPr marL="285750" indent="-285750" algn="l">
              <a:buFont typeface="Arial" panose="020B0604020202020204" pitchFamily="34" charset="0"/>
              <a:buChar char="•"/>
            </a:pPr>
            <a:r>
              <a:rPr lang="en-US" sz="2000" dirty="0">
                <a:latin typeface="Arial" panose="020B0604020202020204" pitchFamily="34" charset="0"/>
                <a:cs typeface="Arial" panose="020B0604020202020204" pitchFamily="34" charset="0"/>
              </a:rPr>
              <a:t>Spent much time travelling throughout Europe to learn modern science, culture, manufacturing techniques, commerce and industry, government, shipbuilding, army and naval organization and foreign policy.</a:t>
            </a:r>
          </a:p>
          <a:p>
            <a:pPr marL="285750" indent="-285750" algn="l">
              <a:buFont typeface="Arial" panose="020B0604020202020204" pitchFamily="34" charset="0"/>
              <a:buChar char="•"/>
            </a:pPr>
            <a:r>
              <a:rPr lang="en-US" sz="2000" dirty="0">
                <a:latin typeface="Arial" panose="020B0604020202020204" pitchFamily="34" charset="0"/>
                <a:cs typeface="Arial" panose="020B0604020202020204" pitchFamily="34" charset="0"/>
              </a:rPr>
              <a:t>He recruited experts in science, technology and military to provide education to his people.</a:t>
            </a:r>
          </a:p>
          <a:p>
            <a:pPr marL="285750" indent="-285750" algn="l">
              <a:buFont typeface="Arial" panose="020B0604020202020204" pitchFamily="34" charset="0"/>
              <a:buChar char="•"/>
            </a:pPr>
            <a:r>
              <a:rPr lang="en-US" sz="2000" dirty="0">
                <a:latin typeface="Arial" panose="020B0604020202020204" pitchFamily="34" charset="0"/>
                <a:cs typeface="Arial" panose="020B0604020202020204" pitchFamily="34" charset="0"/>
              </a:rPr>
              <a:t>He also secularized schools, exercised greater control over the reactionary Orthodox Church, and reformed government administrative practices.</a:t>
            </a:r>
          </a:p>
        </p:txBody>
      </p:sp>
    </p:spTree>
    <p:extLst>
      <p:ext uri="{BB962C8B-B14F-4D97-AF65-F5344CB8AC3E}">
        <p14:creationId xmlns:p14="http://schemas.microsoft.com/office/powerpoint/2010/main" val="2313525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10A88-5B13-4600-91AB-AC42D9C853DB}"/>
              </a:ext>
            </a:extLst>
          </p:cNvPr>
          <p:cNvSpPr>
            <a:spLocks noGrp="1"/>
          </p:cNvSpPr>
          <p:nvPr>
            <p:ph type="title"/>
          </p:nvPr>
        </p:nvSpPr>
        <p:spPr>
          <a:xfrm>
            <a:off x="913795" y="213604"/>
            <a:ext cx="6112647" cy="492250"/>
          </a:xfrm>
        </p:spPr>
        <p:txBody>
          <a:bodyPr/>
          <a:lstStyle/>
          <a:p>
            <a:r>
              <a:rPr lang="en-US" dirty="0"/>
              <a:t>“Father of the Russian Navy”</a:t>
            </a:r>
          </a:p>
        </p:txBody>
      </p:sp>
      <p:pic>
        <p:nvPicPr>
          <p:cNvPr id="6" name="Picture Placeholder 5">
            <a:extLst>
              <a:ext uri="{FF2B5EF4-FFF2-40B4-BE49-F238E27FC236}">
                <a16:creationId xmlns:a16="http://schemas.microsoft.com/office/drawing/2014/main" id="{9373498F-8A76-4120-877F-3ED62CBBF30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045" r="1045"/>
          <a:stretch>
            <a:fillRect/>
          </a:stretch>
        </p:blipFill>
        <p:spPr>
          <a:xfrm>
            <a:off x="7442550" y="213603"/>
            <a:ext cx="4460691" cy="6545585"/>
          </a:xfrm>
        </p:spPr>
      </p:pic>
      <p:sp>
        <p:nvSpPr>
          <p:cNvPr id="4" name="Text Placeholder 3">
            <a:extLst>
              <a:ext uri="{FF2B5EF4-FFF2-40B4-BE49-F238E27FC236}">
                <a16:creationId xmlns:a16="http://schemas.microsoft.com/office/drawing/2014/main" id="{1E804ABA-2D04-476D-9DF4-5EB5BF9ACE19}"/>
              </a:ext>
            </a:extLst>
          </p:cNvPr>
          <p:cNvSpPr>
            <a:spLocks noGrp="1"/>
          </p:cNvSpPr>
          <p:nvPr>
            <p:ph type="body" sz="half" idx="2"/>
          </p:nvPr>
        </p:nvSpPr>
        <p:spPr>
          <a:xfrm>
            <a:off x="288759" y="705854"/>
            <a:ext cx="6849978" cy="5938541"/>
          </a:xfrm>
        </p:spPr>
        <p:txBody>
          <a:bodyPr>
            <a:normAutofit/>
          </a:bodyPr>
          <a:lstStyle/>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Peter also had territorial ambitions.  He wanted access to the Black Sea.  In 1695 he sent ground troops and naval vessels to fight the Ottoman Empire to gain access, first to the Sea of Azov (North of the Black Sea and finally to the Black Sea itself.</a:t>
            </a:r>
          </a:p>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He built over 1,000 warships for his fleet, but since many were made from wood that hadn’t been properly cured and dried, many ships soon became unusable.</a:t>
            </a:r>
          </a:p>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He went to war with Sweden to acquire the territories of Estonia, Latvia and Finland to secure access to the Baltic, and its lucrative trade routes.</a:t>
            </a:r>
          </a:p>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The battle of Poltava against Sweden in July of 1709 marked the end of Sweden’s dominance, and the beginning of Russia’s supremacy in Eastern Europe.</a:t>
            </a:r>
          </a:p>
        </p:txBody>
      </p:sp>
    </p:spTree>
    <p:extLst>
      <p:ext uri="{BB962C8B-B14F-4D97-AF65-F5344CB8AC3E}">
        <p14:creationId xmlns:p14="http://schemas.microsoft.com/office/powerpoint/2010/main" val="3478824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C28D-DE8A-4C72-AC5F-BAEA568254A0}"/>
              </a:ext>
            </a:extLst>
          </p:cNvPr>
          <p:cNvSpPr>
            <a:spLocks noGrp="1"/>
          </p:cNvSpPr>
          <p:nvPr>
            <p:ph type="title"/>
          </p:nvPr>
        </p:nvSpPr>
        <p:spPr>
          <a:xfrm>
            <a:off x="144379" y="192505"/>
            <a:ext cx="6946232" cy="1010653"/>
          </a:xfrm>
        </p:spPr>
        <p:txBody>
          <a:bodyPr/>
          <a:lstStyle/>
          <a:p>
            <a:r>
              <a:rPr lang="en-US" dirty="0"/>
              <a:t>Peter’s legacy and the first seeds of Revolution</a:t>
            </a:r>
          </a:p>
        </p:txBody>
      </p:sp>
      <p:sp>
        <p:nvSpPr>
          <p:cNvPr id="4" name="Text Placeholder 3">
            <a:extLst>
              <a:ext uri="{FF2B5EF4-FFF2-40B4-BE49-F238E27FC236}">
                <a16:creationId xmlns:a16="http://schemas.microsoft.com/office/drawing/2014/main" id="{4A04E5AC-729D-45C7-912D-7EA20AF36476}"/>
              </a:ext>
            </a:extLst>
          </p:cNvPr>
          <p:cNvSpPr>
            <a:spLocks noGrp="1"/>
          </p:cNvSpPr>
          <p:nvPr>
            <p:ph type="body" sz="half" idx="2"/>
          </p:nvPr>
        </p:nvSpPr>
        <p:spPr>
          <a:xfrm>
            <a:off x="144380" y="1235354"/>
            <a:ext cx="6833936" cy="5260737"/>
          </a:xfrm>
        </p:spPr>
        <p:txBody>
          <a:bodyPr>
            <a:normAutofit/>
          </a:bodyPr>
          <a:lstStyle/>
          <a:p>
            <a:pPr marL="285750" indent="-285750" algn="l">
              <a:buFont typeface="Arial" panose="020B0604020202020204" pitchFamily="34" charset="0"/>
              <a:buChar char="•"/>
            </a:pPr>
            <a:r>
              <a:rPr lang="en-US" sz="2000" dirty="0">
                <a:latin typeface="Arial" panose="020B0604020202020204" pitchFamily="34" charset="0"/>
                <a:cs typeface="Arial" panose="020B0604020202020204" pitchFamily="34" charset="0"/>
              </a:rPr>
              <a:t>Peter made St. Petersburg the Capital of Russia.  He brought in architects, engineers, skilled laborers, etc. from all over Europe and created a modern European metropolis.  </a:t>
            </a:r>
          </a:p>
          <a:p>
            <a:pPr marL="285750" indent="-285750" algn="l">
              <a:buFont typeface="Arial" panose="020B0604020202020204" pitchFamily="34" charset="0"/>
              <a:buChar char="•"/>
            </a:pPr>
            <a:r>
              <a:rPr lang="en-US" sz="2000" dirty="0">
                <a:latin typeface="Arial" panose="020B0604020202020204" pitchFamily="34" charset="0"/>
                <a:cs typeface="Arial" panose="020B0604020202020204" pitchFamily="34" charset="0"/>
              </a:rPr>
              <a:t>The war of 1812 and the defeat of Napoleon altered the Russian psyche.  Russian officers return from Paris, and in 1825 attempt a coup.</a:t>
            </a:r>
          </a:p>
          <a:p>
            <a:pPr marL="285750" indent="-285750" algn="l">
              <a:buFont typeface="Arial" panose="020B0604020202020204" pitchFamily="34" charset="0"/>
              <a:buChar char="•"/>
            </a:pPr>
            <a:r>
              <a:rPr lang="en-US" sz="2000" dirty="0">
                <a:latin typeface="Arial" panose="020B0604020202020204" pitchFamily="34" charset="0"/>
                <a:cs typeface="Arial" panose="020B0604020202020204" pitchFamily="34" charset="0"/>
              </a:rPr>
              <a:t>Emancipation of the Serfs in 1861 - one third of the Russian population was freed from serfdom (slavery.</a:t>
            </a:r>
          </a:p>
        </p:txBody>
      </p:sp>
      <p:pic>
        <p:nvPicPr>
          <p:cNvPr id="10" name="Picture Placeholder 9">
            <a:extLst>
              <a:ext uri="{FF2B5EF4-FFF2-40B4-BE49-F238E27FC236}">
                <a16:creationId xmlns:a16="http://schemas.microsoft.com/office/drawing/2014/main" id="{5926E1D4-032C-4A12-946F-183F086D404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30495" r="30495"/>
          <a:stretch>
            <a:fillRect/>
          </a:stretch>
        </p:blipFill>
        <p:spPr>
          <a:xfrm>
            <a:off x="7090611" y="160309"/>
            <a:ext cx="4957010" cy="6335782"/>
          </a:xfrm>
        </p:spPr>
      </p:pic>
    </p:spTree>
    <p:extLst>
      <p:ext uri="{BB962C8B-B14F-4D97-AF65-F5344CB8AC3E}">
        <p14:creationId xmlns:p14="http://schemas.microsoft.com/office/powerpoint/2010/main" val="23460167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docProps/app.xml><?xml version="1.0" encoding="utf-8"?>
<Properties xmlns="http://schemas.openxmlformats.org/officeDocument/2006/extended-properties" xmlns:vt="http://schemas.openxmlformats.org/officeDocument/2006/docPropsVTypes">
  <Template>{4324CBF6-5449-45F7-A323-CB520092E755}tf12214701</Template>
  <TotalTime>13944</TotalTime>
  <Words>3666</Words>
  <Application>Microsoft Office PowerPoint</Application>
  <PresentationFormat>Widescreen</PresentationFormat>
  <Paragraphs>159</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Goudy Old Style</vt:lpstr>
      <vt:lpstr>open-sans</vt:lpstr>
      <vt:lpstr>Roboto</vt:lpstr>
      <vt:lpstr>Wingdings 2</vt:lpstr>
      <vt:lpstr>SlateVTI</vt:lpstr>
      <vt:lpstr>  How the events of 1917-1921 in Russia affected world history through this day </vt:lpstr>
      <vt:lpstr>A fascinating tale in three parts</vt:lpstr>
      <vt:lpstr>Part One – A little History</vt:lpstr>
      <vt:lpstr>The first Tsar - Ivan the Terrible</vt:lpstr>
      <vt:lpstr>PowerPoint Presentation</vt:lpstr>
      <vt:lpstr>Ivan’s Legacy</vt:lpstr>
      <vt:lpstr>Peter the Great – 1672 to 1725</vt:lpstr>
      <vt:lpstr>“Father of the Russian Navy”</vt:lpstr>
      <vt:lpstr>Peter’s legacy and the first seeds of Revolution</vt:lpstr>
      <vt:lpstr>The Winds of Change</vt:lpstr>
      <vt:lpstr>Part 2 - Revolution</vt:lpstr>
      <vt:lpstr>Nicholas II – 1868-1918 The last Tsar</vt:lpstr>
      <vt:lpstr>Bloody Sunday - 1905</vt:lpstr>
      <vt:lpstr>1905 to 1914</vt:lpstr>
      <vt:lpstr>1915 “While the Cat’s Away”</vt:lpstr>
      <vt:lpstr>“The Mice will play”…Meanwhile, in St. Petersburg….</vt:lpstr>
      <vt:lpstr>Descent into Chaos</vt:lpstr>
      <vt:lpstr>PowerPoint Presentation</vt:lpstr>
      <vt:lpstr>Enter the Revolutionaries</vt:lpstr>
      <vt:lpstr>Lenin Returns To Russia</vt:lpstr>
      <vt:lpstr>Lenin in Petrograd (St. Petersburg)</vt:lpstr>
      <vt:lpstr>The Provisional Government</vt:lpstr>
      <vt:lpstr>Storming the Winter Palace and taking over</vt:lpstr>
      <vt:lpstr>Civil War!</vt:lpstr>
      <vt:lpstr>Tsar Nicholas Romanov and his Family</vt:lpstr>
      <vt:lpstr>The death of the Romanovs</vt:lpstr>
      <vt:lpstr>The Civil war drags on</vt:lpstr>
      <vt:lpstr>The end of the war, the death of Lenin and the rise of Stalin</vt:lpstr>
      <vt:lpstr>PART 3 – THE LEGACY</vt:lpstr>
      <vt:lpstr>Stalin consolidates power</vt:lpstr>
      <vt:lpstr>Mao Zedong</vt:lpstr>
      <vt:lpstr>Fidel Castro and Ernesto “Che” Guevara</vt:lpstr>
      <vt:lpstr>Ho Chi Minh</vt:lpstr>
      <vt:lpstr>Pol Pot</vt:lpstr>
      <vt:lpstr>The Kim Dynasty</vt:lpstr>
      <vt:lpstr>Vladimir Vladimirovich Putin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 History Club How the events of 1917-1921 in Russia affected world history through this day</dc:title>
  <dc:creator>Jeffrey Mohn</dc:creator>
  <cp:lastModifiedBy>Jeffrey Mohn</cp:lastModifiedBy>
  <cp:revision>175</cp:revision>
  <dcterms:created xsi:type="dcterms:W3CDTF">2020-08-03T19:24:12Z</dcterms:created>
  <dcterms:modified xsi:type="dcterms:W3CDTF">2021-01-12T07:28:16Z</dcterms:modified>
</cp:coreProperties>
</file>